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5" r:id="rId1"/>
  </p:sldMasterIdLst>
  <p:notesMasterIdLst>
    <p:notesMasterId r:id="rId42"/>
  </p:notesMasterIdLst>
  <p:sldIdLst>
    <p:sldId id="256" r:id="rId2"/>
    <p:sldId id="454" r:id="rId3"/>
    <p:sldId id="529" r:id="rId4"/>
    <p:sldId id="531" r:id="rId5"/>
    <p:sldId id="262" r:id="rId6"/>
    <p:sldId id="500" r:id="rId7"/>
    <p:sldId id="503" r:id="rId8"/>
    <p:sldId id="501" r:id="rId9"/>
    <p:sldId id="502" r:id="rId10"/>
    <p:sldId id="506" r:id="rId11"/>
    <p:sldId id="507" r:id="rId12"/>
    <p:sldId id="504" r:id="rId13"/>
    <p:sldId id="508" r:id="rId14"/>
    <p:sldId id="505" r:id="rId15"/>
    <p:sldId id="510" r:id="rId16"/>
    <p:sldId id="509" r:id="rId17"/>
    <p:sldId id="511" r:id="rId18"/>
    <p:sldId id="512" r:id="rId19"/>
    <p:sldId id="513" r:id="rId20"/>
    <p:sldId id="514" r:id="rId21"/>
    <p:sldId id="515" r:id="rId22"/>
    <p:sldId id="516" r:id="rId23"/>
    <p:sldId id="517" r:id="rId24"/>
    <p:sldId id="518" r:id="rId25"/>
    <p:sldId id="527" r:id="rId26"/>
    <p:sldId id="536" r:id="rId27"/>
    <p:sldId id="519" r:id="rId28"/>
    <p:sldId id="525" r:id="rId29"/>
    <p:sldId id="526" r:id="rId30"/>
    <p:sldId id="520" r:id="rId31"/>
    <p:sldId id="521" r:id="rId32"/>
    <p:sldId id="522" r:id="rId33"/>
    <p:sldId id="523" r:id="rId34"/>
    <p:sldId id="524" r:id="rId35"/>
    <p:sldId id="528" r:id="rId36"/>
    <p:sldId id="532" r:id="rId37"/>
    <p:sldId id="533" r:id="rId38"/>
    <p:sldId id="537" r:id="rId39"/>
    <p:sldId id="534" r:id="rId40"/>
    <p:sldId id="499" r:id="rId4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49" autoAdjust="0"/>
    <p:restoredTop sz="94694"/>
  </p:normalViewPr>
  <p:slideViewPr>
    <p:cSldViewPr snapToGrid="0" snapToObjects="1">
      <p:cViewPr varScale="1">
        <p:scale>
          <a:sx n="121" d="100"/>
          <a:sy n="121" d="100"/>
        </p:scale>
        <p:origin x="1904"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defRPr sz="1200" b="0" i="0" u="none" strike="noStrike" cap="none">
                <a:solidFill>
                  <a:schemeClr val="dk1"/>
                </a:solidFill>
                <a:latin typeface="Calibri"/>
                <a:ea typeface="Calibri"/>
                <a:cs typeface="Calibri"/>
                <a:sym typeface="Calibri"/>
              </a:defRPr>
            </a:lvl1pPr>
            <a:lvl2pPr marL="457200" marR="0" lvl="1" indent="0" algn="l" rtl="0">
              <a:spcBef>
                <a:spcPts val="0"/>
              </a:spcBef>
              <a:defRPr sz="1200" b="0" i="0" u="none" strike="noStrike" cap="none">
                <a:solidFill>
                  <a:schemeClr val="dk1"/>
                </a:solidFill>
                <a:latin typeface="Calibri"/>
                <a:ea typeface="Calibri"/>
                <a:cs typeface="Calibri"/>
                <a:sym typeface="Calibri"/>
              </a:defRPr>
            </a:lvl2pPr>
            <a:lvl3pPr marL="914400" marR="0" lvl="2" indent="0" algn="l" rtl="0">
              <a:spcBef>
                <a:spcPts val="0"/>
              </a:spcBef>
              <a:defRPr sz="1200" b="0" i="0" u="none" strike="noStrike" cap="none">
                <a:solidFill>
                  <a:schemeClr val="dk1"/>
                </a:solidFill>
                <a:latin typeface="Calibri"/>
                <a:ea typeface="Calibri"/>
                <a:cs typeface="Calibri"/>
                <a:sym typeface="Calibri"/>
              </a:defRPr>
            </a:lvl3pPr>
            <a:lvl4pPr marL="1371600" marR="0" lvl="3" indent="0" algn="l" rtl="0">
              <a:spcBef>
                <a:spcPts val="0"/>
              </a:spcBef>
              <a:defRPr sz="1200" b="0" i="0" u="none" strike="noStrike" cap="none">
                <a:solidFill>
                  <a:schemeClr val="dk1"/>
                </a:solidFill>
                <a:latin typeface="Calibri"/>
                <a:ea typeface="Calibri"/>
                <a:cs typeface="Calibri"/>
                <a:sym typeface="Calibri"/>
              </a:defRPr>
            </a:lvl4pPr>
            <a:lvl5pPr marL="1828800" marR="0" lvl="4" indent="0" algn="l" rtl="0">
              <a:spcBef>
                <a:spcPts val="0"/>
              </a:spcBef>
              <a:defRPr sz="1200" b="0" i="0" u="none" strike="noStrike" cap="none">
                <a:solidFill>
                  <a:schemeClr val="dk1"/>
                </a:solidFill>
                <a:latin typeface="Calibri"/>
                <a:ea typeface="Calibri"/>
                <a:cs typeface="Calibri"/>
                <a:sym typeface="Calibri"/>
              </a:defRPr>
            </a:lvl5pPr>
            <a:lvl6pPr marL="2286000" marR="0" lvl="5" indent="0" algn="l" rtl="0">
              <a:spcBef>
                <a:spcPts val="0"/>
              </a:spcBef>
              <a:defRPr sz="1200" b="0" i="0" u="none" strike="noStrike" cap="none">
                <a:solidFill>
                  <a:schemeClr val="dk1"/>
                </a:solidFill>
                <a:latin typeface="Calibri"/>
                <a:ea typeface="Calibri"/>
                <a:cs typeface="Calibri"/>
                <a:sym typeface="Calibri"/>
              </a:defRPr>
            </a:lvl6pPr>
            <a:lvl7pPr marL="2743200" marR="0" lvl="6" indent="0" algn="l" rtl="0">
              <a:spcBef>
                <a:spcPts val="0"/>
              </a:spcBef>
              <a:defRPr sz="1200" b="0" i="0" u="none" strike="noStrike" cap="none">
                <a:solidFill>
                  <a:schemeClr val="dk1"/>
                </a:solidFill>
                <a:latin typeface="Calibri"/>
                <a:ea typeface="Calibri"/>
                <a:cs typeface="Calibri"/>
                <a:sym typeface="Calibri"/>
              </a:defRPr>
            </a:lvl7pPr>
            <a:lvl8pPr marL="3200400" marR="0" lvl="7" indent="0" algn="l" rtl="0">
              <a:spcBef>
                <a:spcPts val="0"/>
              </a:spcBef>
              <a:defRPr sz="1200" b="0" i="0" u="none" strike="noStrike" cap="none">
                <a:solidFill>
                  <a:schemeClr val="dk1"/>
                </a:solidFill>
                <a:latin typeface="Calibri"/>
                <a:ea typeface="Calibri"/>
                <a:cs typeface="Calibri"/>
                <a:sym typeface="Calibri"/>
              </a:defRPr>
            </a:lvl8pPr>
            <a:lvl9pPr marL="3657600" marR="0" lvl="8" indent="0" algn="l" rtl="0">
              <a:spcBef>
                <a:spcPts val="0"/>
              </a:spcBef>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9273346"/>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2565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2181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82684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7"/>
        <p:cNvGrpSpPr/>
        <p:nvPr/>
      </p:nvGrpSpPr>
      <p:grpSpPr>
        <a:xfrm>
          <a:off x="0" y="0"/>
          <a:ext cx="0" cy="0"/>
          <a:chOff x="0" y="0"/>
          <a:chExt cx="0" cy="0"/>
        </a:xfrm>
      </p:grpSpPr>
      <p:pic>
        <p:nvPicPr>
          <p:cNvPr id="18" name="Shape 18"/>
          <p:cNvPicPr preferRelativeResize="0"/>
          <p:nvPr/>
        </p:nvPicPr>
        <p:blipFill rotWithShape="1">
          <a:blip r:embed="rId2">
            <a:alphaModFix/>
          </a:blip>
          <a:srcRect/>
          <a:stretch/>
        </p:blipFill>
        <p:spPr>
          <a:xfrm>
            <a:off x="0" y="1841500"/>
            <a:ext cx="9144000" cy="3150371"/>
          </a:xfrm>
          <a:prstGeom prst="rect">
            <a:avLst/>
          </a:prstGeom>
          <a:noFill/>
          <a:ln>
            <a:noFill/>
          </a:ln>
        </p:spPr>
      </p:pic>
      <p:sp>
        <p:nvSpPr>
          <p:cNvPr id="19" name="Shape 19"/>
          <p:cNvSpPr txBox="1">
            <a:spLocks noGrp="1"/>
          </p:cNvSpPr>
          <p:nvPr>
            <p:ph type="ctrTitle"/>
          </p:nvPr>
        </p:nvSpPr>
        <p:spPr>
          <a:xfrm>
            <a:off x="304800" y="22098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sp>
        <p:nvSpPr>
          <p:cNvPr id="20" name="Shape 20"/>
          <p:cNvSpPr txBox="1">
            <a:spLocks noGrp="1"/>
          </p:cNvSpPr>
          <p:nvPr>
            <p:ph type="subTitle" idx="1"/>
          </p:nvPr>
        </p:nvSpPr>
        <p:spPr>
          <a:xfrm>
            <a:off x="1905000" y="4000500"/>
            <a:ext cx="6400799" cy="457200"/>
          </a:xfrm>
          <a:prstGeom prst="rect">
            <a:avLst/>
          </a:prstGeom>
          <a:noFill/>
          <a:ln>
            <a:noFill/>
          </a:ln>
        </p:spPr>
        <p:txBody>
          <a:bodyPr lIns="91425" tIns="91425" rIns="91425" bIns="91425" anchor="ctr" anchorCtr="0"/>
          <a:lstStyle>
            <a:lvl1pPr marL="0" marR="0" lvl="0" indent="0" algn="l" rtl="0">
              <a:spcBef>
                <a:spcPts val="480"/>
              </a:spcBef>
              <a:spcAft>
                <a:spcPts val="0"/>
              </a:spcAft>
              <a:buClr>
                <a:schemeClr val="accent1"/>
              </a:buClr>
              <a:buFont typeface="Noto Symbol"/>
              <a:buNone/>
              <a:defRPr sz="24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pic>
        <p:nvPicPr>
          <p:cNvPr id="21" name="Shape 21"/>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22" name="Shape 22"/>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23" name="Shape 23"/>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26" name="Shape 26"/>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27" name="Shape 27"/>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33"/>
        <p:cNvGrpSpPr/>
        <p:nvPr/>
      </p:nvGrpSpPr>
      <p:grpSpPr>
        <a:xfrm>
          <a:off x="0" y="0"/>
          <a:ext cx="0" cy="0"/>
          <a:chOff x="0" y="0"/>
          <a:chExt cx="0" cy="0"/>
        </a:xfrm>
      </p:grpSpPr>
      <p:pic>
        <p:nvPicPr>
          <p:cNvPr id="34" name="Shape 34"/>
          <p:cNvPicPr preferRelativeResize="0"/>
          <p:nvPr/>
        </p:nvPicPr>
        <p:blipFill rotWithShape="1">
          <a:blip r:embed="rId2">
            <a:alphaModFix amt="35000"/>
          </a:blip>
          <a:srcRect/>
          <a:stretch/>
        </p:blipFill>
        <p:spPr>
          <a:xfrm>
            <a:off x="0" y="1841500"/>
            <a:ext cx="9144000" cy="3150371"/>
          </a:xfrm>
          <a:prstGeom prst="rect">
            <a:avLst/>
          </a:prstGeom>
          <a:noFill/>
          <a:ln>
            <a:noFill/>
          </a:ln>
        </p:spPr>
      </p:pic>
      <p:sp>
        <p:nvSpPr>
          <p:cNvPr id="35" name="Shape 35"/>
          <p:cNvSpPr txBox="1">
            <a:spLocks noGrp="1"/>
          </p:cNvSpPr>
          <p:nvPr>
            <p:ph type="ctrTitle"/>
          </p:nvPr>
        </p:nvSpPr>
        <p:spPr>
          <a:xfrm>
            <a:off x="685800" y="30480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rgbClr val="19202A"/>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36" name="Shape 36"/>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37" name="Shape 37"/>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38" name="Shape 38"/>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41" name="Shape 41"/>
          <p:cNvSpPr txBox="1">
            <a:spLocks noGrp="1"/>
          </p:cNvSpPr>
          <p:nvPr>
            <p:ph type="body" idx="1"/>
          </p:nvPr>
        </p:nvSpPr>
        <p:spPr>
          <a:xfrm>
            <a:off x="457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2" name="Shape 42"/>
          <p:cNvSpPr txBox="1">
            <a:spLocks noGrp="1"/>
          </p:cNvSpPr>
          <p:nvPr>
            <p:ph type="body" idx="2"/>
          </p:nvPr>
        </p:nvSpPr>
        <p:spPr>
          <a:xfrm>
            <a:off x="4648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3" name="Shape 43"/>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5"/>
        <p:cNvGrpSpPr/>
        <p:nvPr/>
      </p:nvGrpSpPr>
      <p:grpSpPr>
        <a:xfrm>
          <a:off x="0" y="0"/>
          <a:ext cx="0" cy="0"/>
          <a:chOff x="0" y="0"/>
          <a:chExt cx="0" cy="0"/>
        </a:xfrm>
      </p:grpSpPr>
      <p:sp>
        <p:nvSpPr>
          <p:cNvPr id="46" name="Shape 46"/>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7" name="Shape 47"/>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50" name="Shape 50"/>
          <p:cNvSpPr txBox="1">
            <a:spLocks noGrp="1"/>
          </p:cNvSpPr>
          <p:nvPr>
            <p:ph type="body" idx="1"/>
          </p:nvPr>
        </p:nvSpPr>
        <p:spPr>
          <a:xfrm rot="5400000">
            <a:off x="2057400" y="-609600"/>
            <a:ext cx="5029199" cy="8991600"/>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51" name="Shape 51"/>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Shape 10"/>
          <p:cNvPicPr preferRelativeResize="0"/>
          <p:nvPr/>
        </p:nvPicPr>
        <p:blipFill rotWithShape="1">
          <a:blip r:embed="rId8">
            <a:alphaModFix/>
          </a:blip>
          <a:srcRect/>
          <a:stretch/>
        </p:blipFill>
        <p:spPr>
          <a:xfrm>
            <a:off x="0" y="2117"/>
            <a:ext cx="9141883" cy="1293282"/>
          </a:xfrm>
          <a:prstGeom prst="rect">
            <a:avLst/>
          </a:prstGeom>
          <a:noFill/>
          <a:ln>
            <a:noFill/>
          </a:ln>
        </p:spPr>
      </p:pic>
      <p:sp>
        <p:nvSpPr>
          <p:cNvPr id="11" name="Shape 11"/>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accent1"/>
              </a:buClr>
              <a:buFont typeface="Noto Symbol"/>
              <a:buChar char="•"/>
              <a:defRPr sz="28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
        <p:nvSpPr>
          <p:cNvPr id="14" name="Shape 14"/>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marL="0" marR="0" lvl="0" indent="0" algn="l" rtl="0">
              <a:spcBef>
                <a:spcPts val="0"/>
              </a:spcBef>
              <a:spcAft>
                <a:spcPts val="0"/>
              </a:spcAft>
              <a:defRPr sz="38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15" name="Shape 15"/>
          <p:cNvPicPr preferRelativeResize="0"/>
          <p:nvPr/>
        </p:nvPicPr>
        <p:blipFill rotWithShape="1">
          <a:blip r:embed="rId8">
            <a:alphaModFix/>
          </a:blip>
          <a:srcRect/>
          <a:stretch/>
        </p:blipFill>
        <p:spPr>
          <a:xfrm rot="10800000">
            <a:off x="2112" y="6705600"/>
            <a:ext cx="9141883" cy="152399"/>
          </a:xfrm>
          <a:prstGeom prst="rect">
            <a:avLst/>
          </a:prstGeom>
          <a:noFill/>
          <a:ln>
            <a:noFill/>
          </a:ln>
        </p:spPr>
      </p:pic>
      <p:pic>
        <p:nvPicPr>
          <p:cNvPr id="16" name="Shape 16"/>
          <p:cNvPicPr preferRelativeResize="0"/>
          <p:nvPr/>
        </p:nvPicPr>
        <p:blipFill rotWithShape="1">
          <a:blip r:embed="rId9">
            <a:alphaModFix/>
          </a:blip>
          <a:srcRect/>
          <a:stretch/>
        </p:blipFill>
        <p:spPr>
          <a:xfrm>
            <a:off x="8760217" y="6400800"/>
            <a:ext cx="383781" cy="4572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pinterest.co.uk/pin/487725834630995285/"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600" b="0" i="0" u="none" strike="noStrike" cap="none" dirty="0">
                <a:solidFill>
                  <a:schemeClr val="lt1"/>
                </a:solidFill>
                <a:latin typeface="Arial"/>
                <a:ea typeface="Arial"/>
                <a:cs typeface="Arial"/>
                <a:sym typeface="Arial"/>
              </a:rPr>
              <a:t>AWS Systems Operations</a:t>
            </a:r>
            <a:br>
              <a:rPr lang="en-US" sz="3600" b="0" i="0" u="none" strike="noStrike" cap="none" dirty="0">
                <a:solidFill>
                  <a:schemeClr val="lt1"/>
                </a:solidFill>
                <a:latin typeface="Arial"/>
                <a:ea typeface="Arial"/>
                <a:cs typeface="Arial"/>
                <a:sym typeface="Arial"/>
              </a:rPr>
            </a:br>
            <a:r>
              <a:rPr lang="en-US" sz="3600" b="0" i="0" u="none" strike="noStrike" cap="none" dirty="0">
                <a:solidFill>
                  <a:schemeClr val="lt1"/>
                </a:solidFill>
                <a:latin typeface="Arial"/>
                <a:ea typeface="Arial"/>
                <a:cs typeface="Arial"/>
                <a:sym typeface="Arial"/>
              </a:rPr>
              <a:t>21 May 2019</a:t>
            </a:r>
            <a:br>
              <a:rPr lang="en-US" sz="3600" b="0" i="0" u="none" strike="noStrike" cap="none" dirty="0">
                <a:solidFill>
                  <a:schemeClr val="lt1"/>
                </a:solidFill>
                <a:latin typeface="Arial"/>
                <a:ea typeface="Arial"/>
                <a:cs typeface="Arial"/>
                <a:sym typeface="Arial"/>
              </a:rPr>
            </a:br>
            <a:r>
              <a:rPr lang="en-US" sz="3600" b="0" i="0" u="none" strike="noStrike" cap="none" dirty="0">
                <a:solidFill>
                  <a:schemeClr val="lt1"/>
                </a:solidFill>
                <a:latin typeface="Arial"/>
                <a:ea typeface="Arial"/>
                <a:cs typeface="Arial"/>
                <a:sym typeface="Arial"/>
              </a:rPr>
              <a:t>Fernando Pombeiro</a:t>
            </a: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556DC-0667-814D-AF3B-AB8CE934FA83}"/>
              </a:ext>
            </a:extLst>
          </p:cNvPr>
          <p:cNvSpPr>
            <a:spLocks noGrp="1"/>
          </p:cNvSpPr>
          <p:nvPr>
            <p:ph type="title"/>
          </p:nvPr>
        </p:nvSpPr>
        <p:spPr/>
        <p:txBody>
          <a:bodyPr/>
          <a:lstStyle/>
          <a:p>
            <a:r>
              <a:rPr lang="en-US" dirty="0"/>
              <a:t>NATS in VPCs</a:t>
            </a:r>
          </a:p>
        </p:txBody>
      </p:sp>
      <p:sp>
        <p:nvSpPr>
          <p:cNvPr id="3" name="Text Placeholder 2">
            <a:extLst>
              <a:ext uri="{FF2B5EF4-FFF2-40B4-BE49-F238E27FC236}">
                <a16:creationId xmlns:a16="http://schemas.microsoft.com/office/drawing/2014/main" id="{A608B33D-BDA2-9744-A6FF-FCC413B46B89}"/>
              </a:ext>
            </a:extLst>
          </p:cNvPr>
          <p:cNvSpPr>
            <a:spLocks noGrp="1"/>
          </p:cNvSpPr>
          <p:nvPr>
            <p:ph type="body" idx="1"/>
          </p:nvPr>
        </p:nvSpPr>
        <p:spPr>
          <a:xfrm>
            <a:off x="76199" y="1371600"/>
            <a:ext cx="8991599" cy="1781503"/>
          </a:xfrm>
        </p:spPr>
        <p:txBody>
          <a:bodyPr/>
          <a:lstStyle/>
          <a:p>
            <a:r>
              <a:rPr lang="en-US" dirty="0"/>
              <a:t> We </a:t>
            </a:r>
            <a:r>
              <a:rPr lang="en-US" b="1" dirty="0"/>
              <a:t>can</a:t>
            </a:r>
            <a:r>
              <a:rPr lang="en-US" dirty="0"/>
              <a:t> route data from a private subnet to the internet via a Network Translation Address (NAT) gateway that sends data through a public IP </a:t>
            </a:r>
          </a:p>
        </p:txBody>
      </p:sp>
      <p:pic>
        <p:nvPicPr>
          <p:cNvPr id="4" name="Picture 3">
            <a:extLst>
              <a:ext uri="{FF2B5EF4-FFF2-40B4-BE49-F238E27FC236}">
                <a16:creationId xmlns:a16="http://schemas.microsoft.com/office/drawing/2014/main" id="{C18E3FA6-8D07-0C48-9D36-CD10B798F189}"/>
              </a:ext>
            </a:extLst>
          </p:cNvPr>
          <p:cNvPicPr>
            <a:picLocks noChangeAspect="1"/>
          </p:cNvPicPr>
          <p:nvPr/>
        </p:nvPicPr>
        <p:blipFill>
          <a:blip r:embed="rId2"/>
          <a:stretch>
            <a:fillRect/>
          </a:stretch>
        </p:blipFill>
        <p:spPr>
          <a:xfrm>
            <a:off x="1492469" y="3394851"/>
            <a:ext cx="5367423" cy="3310749"/>
          </a:xfrm>
          <a:prstGeom prst="rect">
            <a:avLst/>
          </a:prstGeom>
        </p:spPr>
      </p:pic>
    </p:spTree>
    <p:extLst>
      <p:ext uri="{BB962C8B-B14F-4D97-AF65-F5344CB8AC3E}">
        <p14:creationId xmlns:p14="http://schemas.microsoft.com/office/powerpoint/2010/main" val="3248582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DC940-730D-CE4A-BE7B-76A3459106CD}"/>
              </a:ext>
            </a:extLst>
          </p:cNvPr>
          <p:cNvSpPr>
            <a:spLocks noGrp="1"/>
          </p:cNvSpPr>
          <p:nvPr>
            <p:ph type="title"/>
          </p:nvPr>
        </p:nvSpPr>
        <p:spPr/>
        <p:txBody>
          <a:bodyPr/>
          <a:lstStyle/>
          <a:p>
            <a:r>
              <a:rPr lang="en-US" dirty="0"/>
              <a:t>VPC Subnets (continued)</a:t>
            </a:r>
          </a:p>
        </p:txBody>
      </p:sp>
      <p:sp>
        <p:nvSpPr>
          <p:cNvPr id="3" name="Text Placeholder 2">
            <a:extLst>
              <a:ext uri="{FF2B5EF4-FFF2-40B4-BE49-F238E27FC236}">
                <a16:creationId xmlns:a16="http://schemas.microsoft.com/office/drawing/2014/main" id="{961F5A5B-5439-1840-A50D-5FA24020419A}"/>
              </a:ext>
            </a:extLst>
          </p:cNvPr>
          <p:cNvSpPr>
            <a:spLocks noGrp="1"/>
          </p:cNvSpPr>
          <p:nvPr>
            <p:ph type="body" idx="1"/>
          </p:nvPr>
        </p:nvSpPr>
        <p:spPr/>
        <p:txBody>
          <a:bodyPr/>
          <a:lstStyle/>
          <a:p>
            <a:r>
              <a:rPr lang="en-US" dirty="0"/>
              <a:t>A VPC is denoted by a </a:t>
            </a:r>
            <a:r>
              <a:rPr lang="en-US" b="1" dirty="0"/>
              <a:t>subnet mask</a:t>
            </a:r>
            <a:r>
              <a:rPr lang="en-US" dirty="0"/>
              <a:t>. For example, when one says VPC-x is 10.123.0.0/16 , that means any instances inside this VPC will have an </a:t>
            </a:r>
            <a:r>
              <a:rPr lang="en-US" dirty="0" err="1"/>
              <a:t>ip</a:t>
            </a:r>
            <a:r>
              <a:rPr lang="en-US" dirty="0"/>
              <a:t> 10.123.X.Y where X and Y can be anything between 2 to 254. A VPC can have following global components:</a:t>
            </a:r>
          </a:p>
          <a:p>
            <a:pPr lvl="1"/>
            <a:r>
              <a:rPr lang="en-US" dirty="0"/>
              <a:t>A DHCP option set (server that assigns dynamic </a:t>
            </a:r>
            <a:r>
              <a:rPr lang="en-US" dirty="0" err="1"/>
              <a:t>ips</a:t>
            </a:r>
            <a:r>
              <a:rPr lang="en-US" dirty="0"/>
              <a:t> )</a:t>
            </a:r>
          </a:p>
          <a:p>
            <a:pPr lvl="1"/>
            <a:r>
              <a:rPr lang="en-US" dirty="0"/>
              <a:t>Internet gateway (will come to this shortly)</a:t>
            </a:r>
          </a:p>
          <a:p>
            <a:pPr lvl="1"/>
            <a:r>
              <a:rPr lang="en-US" dirty="0"/>
              <a:t>One or more subnets</a:t>
            </a:r>
          </a:p>
          <a:p>
            <a:pPr lvl="1"/>
            <a:r>
              <a:rPr lang="en-US" dirty="0"/>
              <a:t>One or more routing tables</a:t>
            </a:r>
          </a:p>
          <a:p>
            <a:pPr lvl="1"/>
            <a:r>
              <a:rPr lang="en-US" dirty="0"/>
              <a:t>One or more network ACLs</a:t>
            </a:r>
          </a:p>
          <a:p>
            <a:endParaRPr lang="en-US" dirty="0"/>
          </a:p>
        </p:txBody>
      </p:sp>
    </p:spTree>
    <p:extLst>
      <p:ext uri="{BB962C8B-B14F-4D97-AF65-F5344CB8AC3E}">
        <p14:creationId xmlns:p14="http://schemas.microsoft.com/office/powerpoint/2010/main" val="1381971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1EEF5-CD3B-4945-BF40-5A1176119D80}"/>
              </a:ext>
            </a:extLst>
          </p:cNvPr>
          <p:cNvSpPr>
            <a:spLocks noGrp="1"/>
          </p:cNvSpPr>
          <p:nvPr>
            <p:ph type="title"/>
          </p:nvPr>
        </p:nvSpPr>
        <p:spPr/>
        <p:txBody>
          <a:bodyPr/>
          <a:lstStyle/>
          <a:p>
            <a:r>
              <a:rPr lang="en-US" dirty="0"/>
              <a:t>Creating a VPC and subnets</a:t>
            </a:r>
          </a:p>
        </p:txBody>
      </p:sp>
      <p:sp>
        <p:nvSpPr>
          <p:cNvPr id="3" name="Text Placeholder 2">
            <a:extLst>
              <a:ext uri="{FF2B5EF4-FFF2-40B4-BE49-F238E27FC236}">
                <a16:creationId xmlns:a16="http://schemas.microsoft.com/office/drawing/2014/main" id="{7DA8B7D8-61DB-6E41-9A50-D1FEE1164129}"/>
              </a:ext>
            </a:extLst>
          </p:cNvPr>
          <p:cNvSpPr>
            <a:spLocks noGrp="1"/>
          </p:cNvSpPr>
          <p:nvPr>
            <p:ph type="body" idx="1"/>
          </p:nvPr>
        </p:nvSpPr>
        <p:spPr/>
        <p:txBody>
          <a:bodyPr/>
          <a:lstStyle/>
          <a:p>
            <a:r>
              <a:rPr lang="en-US" dirty="0"/>
              <a:t> When you create a VPC, you must specify an IPv4 CIDR block for the VPC</a:t>
            </a:r>
          </a:p>
          <a:p>
            <a:r>
              <a:rPr lang="en-US" dirty="0"/>
              <a:t>The allowed block size is between a /16 netmask (65,536 IP addresses) and /28 netmask (16 IP addresses</a:t>
            </a:r>
          </a:p>
          <a:p>
            <a:r>
              <a:rPr lang="en-US" dirty="0"/>
              <a:t> For the purposes of this class we will be going with a 10/8 prefix so:</a:t>
            </a:r>
          </a:p>
          <a:p>
            <a:pPr lvl="1"/>
            <a:r>
              <a:rPr lang="en-US" dirty="0"/>
              <a:t>10.0.0.0 - 10.255.255.255 (10/8 prefix) will be our available </a:t>
            </a:r>
            <a:r>
              <a:rPr lang="en-US" dirty="0" err="1"/>
              <a:t>ip</a:t>
            </a:r>
            <a:r>
              <a:rPr lang="en-US" dirty="0"/>
              <a:t> addresses in all of the exercises going forward.</a:t>
            </a:r>
          </a:p>
        </p:txBody>
      </p:sp>
      <p:pic>
        <p:nvPicPr>
          <p:cNvPr id="5" name="Picture 4">
            <a:extLst>
              <a:ext uri="{FF2B5EF4-FFF2-40B4-BE49-F238E27FC236}">
                <a16:creationId xmlns:a16="http://schemas.microsoft.com/office/drawing/2014/main" id="{4CF119C9-FCBE-9F4F-A228-49194DF6AC89}"/>
              </a:ext>
            </a:extLst>
          </p:cNvPr>
          <p:cNvPicPr>
            <a:picLocks noChangeAspect="1"/>
          </p:cNvPicPr>
          <p:nvPr/>
        </p:nvPicPr>
        <p:blipFill>
          <a:blip r:embed="rId2"/>
          <a:stretch>
            <a:fillRect/>
          </a:stretch>
        </p:blipFill>
        <p:spPr>
          <a:xfrm>
            <a:off x="3962728" y="5363581"/>
            <a:ext cx="1218544" cy="1218544"/>
          </a:xfrm>
          <a:prstGeom prst="rect">
            <a:avLst/>
          </a:prstGeom>
        </p:spPr>
      </p:pic>
    </p:spTree>
    <p:extLst>
      <p:ext uri="{BB962C8B-B14F-4D97-AF65-F5344CB8AC3E}">
        <p14:creationId xmlns:p14="http://schemas.microsoft.com/office/powerpoint/2010/main" val="3055587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3D290-4423-CD4D-956A-827524FEC0B4}"/>
              </a:ext>
            </a:extLst>
          </p:cNvPr>
          <p:cNvSpPr>
            <a:spLocks noGrp="1"/>
          </p:cNvSpPr>
          <p:nvPr>
            <p:ph type="title"/>
          </p:nvPr>
        </p:nvSpPr>
        <p:spPr/>
        <p:txBody>
          <a:bodyPr/>
          <a:lstStyle/>
          <a:p>
            <a:r>
              <a:rPr lang="en-US" dirty="0"/>
              <a:t>Routing Tables</a:t>
            </a:r>
          </a:p>
        </p:txBody>
      </p:sp>
      <p:sp>
        <p:nvSpPr>
          <p:cNvPr id="3" name="Text Placeholder 2">
            <a:extLst>
              <a:ext uri="{FF2B5EF4-FFF2-40B4-BE49-F238E27FC236}">
                <a16:creationId xmlns:a16="http://schemas.microsoft.com/office/drawing/2014/main" id="{10036F2D-BBD4-1D45-A897-6AC5CC5D81EE}"/>
              </a:ext>
            </a:extLst>
          </p:cNvPr>
          <p:cNvSpPr>
            <a:spLocks noGrp="1"/>
          </p:cNvSpPr>
          <p:nvPr>
            <p:ph type="body" idx="1"/>
          </p:nvPr>
        </p:nvSpPr>
        <p:spPr/>
        <p:txBody>
          <a:bodyPr/>
          <a:lstStyle/>
          <a:p>
            <a:r>
              <a:rPr lang="en-US" dirty="0"/>
              <a:t> </a:t>
            </a:r>
            <a:r>
              <a:rPr lang="en-US" b="1" dirty="0"/>
              <a:t>Routing tables</a:t>
            </a:r>
            <a:r>
              <a:rPr lang="en-US" dirty="0"/>
              <a:t> contain a set of rules, called </a:t>
            </a:r>
            <a:r>
              <a:rPr lang="en-US" i="1" dirty="0"/>
              <a:t>routes</a:t>
            </a:r>
            <a:r>
              <a:rPr lang="en-US" dirty="0"/>
              <a:t>, that are used to determine where network traffic is directed. </a:t>
            </a:r>
          </a:p>
          <a:p>
            <a:r>
              <a:rPr lang="en-US" dirty="0"/>
              <a:t>So in the below example: </a:t>
            </a:r>
          </a:p>
          <a:p>
            <a:pPr lvl="1"/>
            <a:r>
              <a:rPr lang="en-US" dirty="0"/>
              <a:t>our 10/16 IP addresses go local</a:t>
            </a:r>
          </a:p>
          <a:p>
            <a:pPr lvl="1"/>
            <a:r>
              <a:rPr lang="en-US" dirty="0"/>
              <a:t>our 172 IP addresses to a peer to peer </a:t>
            </a:r>
          </a:p>
          <a:p>
            <a:pPr lvl="1"/>
            <a:r>
              <a:rPr lang="en-US" dirty="0"/>
              <a:t>and all others to an internet gateway (</a:t>
            </a:r>
            <a:r>
              <a:rPr lang="en-US" dirty="0" err="1"/>
              <a:t>igw</a:t>
            </a:r>
            <a:r>
              <a:rPr lang="en-US" dirty="0"/>
              <a:t>)</a:t>
            </a:r>
          </a:p>
          <a:p>
            <a:pPr marL="177800" indent="0">
              <a:buNone/>
            </a:pPr>
            <a:endParaRPr lang="en-US" dirty="0"/>
          </a:p>
        </p:txBody>
      </p:sp>
      <p:graphicFrame>
        <p:nvGraphicFramePr>
          <p:cNvPr id="5" name="Table 4">
            <a:extLst>
              <a:ext uri="{FF2B5EF4-FFF2-40B4-BE49-F238E27FC236}">
                <a16:creationId xmlns:a16="http://schemas.microsoft.com/office/drawing/2014/main" id="{953B3554-85C4-8D4C-A649-93A74683AE6D}"/>
              </a:ext>
            </a:extLst>
          </p:cNvPr>
          <p:cNvGraphicFramePr>
            <a:graphicFrameLocks noGrp="1"/>
          </p:cNvGraphicFramePr>
          <p:nvPr>
            <p:extLst>
              <p:ext uri="{D42A27DB-BD31-4B8C-83A1-F6EECF244321}">
                <p14:modId xmlns:p14="http://schemas.microsoft.com/office/powerpoint/2010/main" val="2693382203"/>
              </p:ext>
            </p:extLst>
          </p:nvPr>
        </p:nvGraphicFramePr>
        <p:xfrm>
          <a:off x="1555531" y="4750676"/>
          <a:ext cx="5948856" cy="1650124"/>
        </p:xfrm>
        <a:graphic>
          <a:graphicData uri="http://schemas.openxmlformats.org/drawingml/2006/table">
            <a:tbl>
              <a:tblPr/>
              <a:tblGrid>
                <a:gridCol w="2974428">
                  <a:extLst>
                    <a:ext uri="{9D8B030D-6E8A-4147-A177-3AD203B41FA5}">
                      <a16:colId xmlns:a16="http://schemas.microsoft.com/office/drawing/2014/main" val="1909862384"/>
                    </a:ext>
                  </a:extLst>
                </a:gridCol>
                <a:gridCol w="2974428">
                  <a:extLst>
                    <a:ext uri="{9D8B030D-6E8A-4147-A177-3AD203B41FA5}">
                      <a16:colId xmlns:a16="http://schemas.microsoft.com/office/drawing/2014/main" val="2665605990"/>
                    </a:ext>
                  </a:extLst>
                </a:gridCol>
              </a:tblGrid>
              <a:tr h="412531">
                <a:tc>
                  <a:txBody>
                    <a:bodyPr/>
                    <a:lstStyle/>
                    <a:p>
                      <a:pPr algn="l" fontAlgn="t"/>
                      <a:r>
                        <a:rPr lang="en-US" b="1" dirty="0">
                          <a:solidFill>
                            <a:srgbClr val="333333"/>
                          </a:solidFill>
                          <a:effectLst/>
                        </a:rPr>
                        <a:t>Destination</a:t>
                      </a:r>
                    </a:p>
                  </a:txBody>
                  <a:tcPr marL="47625" marR="47625" marT="47625" marB="47625">
                    <a:lnL w="9525" cap="flat" cmpd="sng" algn="ctr">
                      <a:solidFill>
                        <a:srgbClr val="C0C616"/>
                      </a:solidFill>
                      <a:prstDash val="solid"/>
                      <a:round/>
                      <a:headEnd type="none" w="med" len="med"/>
                      <a:tailEnd type="none" w="med" len="med"/>
                    </a:lnL>
                    <a:lnR w="9525" cap="flat" cmpd="sng" algn="ctr">
                      <a:solidFill>
                        <a:srgbClr val="F09E16"/>
                      </a:solidFill>
                      <a:prstDash val="solid"/>
                      <a:round/>
                      <a:headEnd type="none" w="med" len="med"/>
                      <a:tailEnd type="none" w="med" len="med"/>
                    </a:lnR>
                    <a:lnT w="9525" cap="flat" cmpd="sng" algn="ctr">
                      <a:solidFill>
                        <a:srgbClr val="C0E416"/>
                      </a:solidFill>
                      <a:prstDash val="solid"/>
                      <a:round/>
                      <a:headEnd type="none" w="med" len="med"/>
                      <a:tailEnd type="none" w="med" len="med"/>
                    </a:lnT>
                    <a:lnB w="9525" cap="flat" cmpd="sng" algn="ctr">
                      <a:solidFill>
                        <a:srgbClr val="E09D16"/>
                      </a:solidFill>
                      <a:prstDash val="solid"/>
                      <a:round/>
                      <a:headEnd type="none" w="med" len="med"/>
                      <a:tailEnd type="none" w="med" len="med"/>
                    </a:lnB>
                    <a:solidFill>
                      <a:srgbClr val="EEEEEE"/>
                    </a:solidFill>
                  </a:tcPr>
                </a:tc>
                <a:tc>
                  <a:txBody>
                    <a:bodyPr/>
                    <a:lstStyle/>
                    <a:p>
                      <a:pPr algn="l" fontAlgn="t"/>
                      <a:r>
                        <a:rPr lang="en-US" b="1" dirty="0">
                          <a:solidFill>
                            <a:srgbClr val="333333"/>
                          </a:solidFill>
                          <a:effectLst/>
                        </a:rPr>
                        <a:t>Target</a:t>
                      </a:r>
                    </a:p>
                  </a:txBody>
                  <a:tcPr marL="47625" marR="47625" marT="47625" marB="47625">
                    <a:lnL w="9525" cap="flat" cmpd="sng" algn="ctr">
                      <a:solidFill>
                        <a:srgbClr val="F09E16"/>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F09C16"/>
                      </a:solidFill>
                      <a:prstDash val="solid"/>
                      <a:round/>
                      <a:headEnd type="none" w="med" len="med"/>
                      <a:tailEnd type="none" w="med" len="med"/>
                    </a:lnT>
                    <a:lnB w="9525" cap="flat" cmpd="sng" algn="ctr">
                      <a:solidFill>
                        <a:srgbClr val="809B16"/>
                      </a:solidFill>
                      <a:prstDash val="solid"/>
                      <a:round/>
                      <a:headEnd type="none" w="med" len="med"/>
                      <a:tailEnd type="none" w="med" len="med"/>
                    </a:lnB>
                    <a:solidFill>
                      <a:srgbClr val="EEEEEE"/>
                    </a:solidFill>
                  </a:tcPr>
                </a:tc>
                <a:extLst>
                  <a:ext uri="{0D108BD9-81ED-4DB2-BD59-A6C34878D82A}">
                    <a16:rowId xmlns:a16="http://schemas.microsoft.com/office/drawing/2014/main" val="4126130320"/>
                  </a:ext>
                </a:extLst>
              </a:tr>
              <a:tr h="412531">
                <a:tc>
                  <a:txBody>
                    <a:bodyPr/>
                    <a:lstStyle/>
                    <a:p>
                      <a:pPr fontAlgn="t"/>
                      <a:r>
                        <a:rPr lang="en-US" sz="1800">
                          <a:effectLst/>
                        </a:rPr>
                        <a:t>10.0.0.0/16</a:t>
                      </a:r>
                    </a:p>
                  </a:txBody>
                  <a:tcPr marL="47625" marR="47625" marT="47625" marB="47625">
                    <a:lnL w="9525" cap="flat" cmpd="sng" algn="ctr">
                      <a:solidFill>
                        <a:srgbClr val="308F16"/>
                      </a:solidFill>
                      <a:prstDash val="solid"/>
                      <a:round/>
                      <a:headEnd type="none" w="med" len="med"/>
                      <a:tailEnd type="none" w="med" len="med"/>
                    </a:lnL>
                    <a:lnR w="9525" cap="flat" cmpd="sng" algn="ctr">
                      <a:solidFill>
                        <a:srgbClr val="40A116"/>
                      </a:solidFill>
                      <a:prstDash val="solid"/>
                      <a:round/>
                      <a:headEnd type="none" w="med" len="med"/>
                      <a:tailEnd type="none" w="med" len="med"/>
                    </a:lnR>
                    <a:lnT w="9525" cap="flat" cmpd="sng" algn="ctr">
                      <a:solidFill>
                        <a:srgbClr val="E09D16"/>
                      </a:solidFill>
                      <a:prstDash val="solid"/>
                      <a:round/>
                      <a:headEnd type="none" w="med" len="med"/>
                      <a:tailEnd type="none" w="med" len="med"/>
                    </a:lnT>
                    <a:lnB w="9525" cap="flat" cmpd="sng" algn="ctr">
                      <a:solidFill>
                        <a:srgbClr val="709916"/>
                      </a:solidFill>
                      <a:prstDash val="solid"/>
                      <a:round/>
                      <a:headEnd type="none" w="med" len="med"/>
                      <a:tailEnd type="none" w="med" len="med"/>
                    </a:lnB>
                    <a:solidFill>
                      <a:srgbClr val="FFFFFF"/>
                    </a:solidFill>
                  </a:tcPr>
                </a:tc>
                <a:tc>
                  <a:txBody>
                    <a:bodyPr/>
                    <a:lstStyle/>
                    <a:p>
                      <a:pPr fontAlgn="t"/>
                      <a:r>
                        <a:rPr lang="en-US" sz="1800" dirty="0">
                          <a:effectLst/>
                        </a:rPr>
                        <a:t>Local</a:t>
                      </a:r>
                    </a:p>
                  </a:txBody>
                  <a:tcPr marL="47625" marR="47625" marT="47625" marB="47625">
                    <a:lnL w="9525" cap="flat" cmpd="sng" algn="ctr">
                      <a:solidFill>
                        <a:srgbClr val="40A116"/>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809B16"/>
                      </a:solidFill>
                      <a:prstDash val="solid"/>
                      <a:round/>
                      <a:headEnd type="none" w="med" len="med"/>
                      <a:tailEnd type="none" w="med" len="med"/>
                    </a:lnT>
                    <a:lnB w="9525" cap="flat" cmpd="sng" algn="ctr">
                      <a:solidFill>
                        <a:srgbClr val="009216"/>
                      </a:solidFill>
                      <a:prstDash val="solid"/>
                      <a:round/>
                      <a:headEnd type="none" w="med" len="med"/>
                      <a:tailEnd type="none" w="med" len="med"/>
                    </a:lnB>
                    <a:solidFill>
                      <a:srgbClr val="FFFFFF"/>
                    </a:solidFill>
                  </a:tcPr>
                </a:tc>
                <a:extLst>
                  <a:ext uri="{0D108BD9-81ED-4DB2-BD59-A6C34878D82A}">
                    <a16:rowId xmlns:a16="http://schemas.microsoft.com/office/drawing/2014/main" val="2171042553"/>
                  </a:ext>
                </a:extLst>
              </a:tr>
              <a:tr h="412531">
                <a:tc>
                  <a:txBody>
                    <a:bodyPr/>
                    <a:lstStyle/>
                    <a:p>
                      <a:pPr fontAlgn="t"/>
                      <a:r>
                        <a:rPr lang="en-US" sz="1800">
                          <a:effectLst/>
                        </a:rPr>
                        <a:t>172.31.0.0/16</a:t>
                      </a:r>
                    </a:p>
                  </a:txBody>
                  <a:tcPr marL="47625" marR="47625" marT="47625" marB="47625">
                    <a:lnL w="9525" cap="flat" cmpd="sng" algn="ctr">
                      <a:solidFill>
                        <a:srgbClr val="009116"/>
                      </a:solidFill>
                      <a:prstDash val="solid"/>
                      <a:round/>
                      <a:headEnd type="none" w="med" len="med"/>
                      <a:tailEnd type="none" w="med" len="med"/>
                    </a:lnL>
                    <a:lnR w="9525" cap="flat" cmpd="sng" algn="ctr">
                      <a:solidFill>
                        <a:srgbClr val="909B16"/>
                      </a:solidFill>
                      <a:prstDash val="solid"/>
                      <a:round/>
                      <a:headEnd type="none" w="med" len="med"/>
                      <a:tailEnd type="none" w="med" len="med"/>
                    </a:lnR>
                    <a:lnT w="9525" cap="flat" cmpd="sng" algn="ctr">
                      <a:solidFill>
                        <a:srgbClr val="709916"/>
                      </a:solidFill>
                      <a:prstDash val="solid"/>
                      <a:round/>
                      <a:headEnd type="none" w="med" len="med"/>
                      <a:tailEnd type="none" w="med" len="med"/>
                    </a:lnT>
                    <a:lnB w="9525" cap="flat" cmpd="sng" algn="ctr">
                      <a:solidFill>
                        <a:srgbClr val="109C16"/>
                      </a:solidFill>
                      <a:prstDash val="solid"/>
                      <a:round/>
                      <a:headEnd type="none" w="med" len="med"/>
                      <a:tailEnd type="none" w="med" len="med"/>
                    </a:lnB>
                    <a:solidFill>
                      <a:srgbClr val="FFFFFF"/>
                    </a:solidFill>
                  </a:tcPr>
                </a:tc>
                <a:tc>
                  <a:txBody>
                    <a:bodyPr/>
                    <a:lstStyle/>
                    <a:p>
                      <a:pPr fontAlgn="t"/>
                      <a:r>
                        <a:rPr lang="en-US" sz="1800">
                          <a:effectLst/>
                        </a:rPr>
                        <a:t>pcx-1a2b3c4d</a:t>
                      </a:r>
                    </a:p>
                  </a:txBody>
                  <a:tcPr marL="47625" marR="47625" marT="47625" marB="47625">
                    <a:lnL w="9525" cap="flat" cmpd="sng" algn="ctr">
                      <a:solidFill>
                        <a:srgbClr val="909B16"/>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9216"/>
                      </a:solidFill>
                      <a:prstDash val="solid"/>
                      <a:round/>
                      <a:headEnd type="none" w="med" len="med"/>
                      <a:tailEnd type="none" w="med" len="med"/>
                    </a:lnT>
                    <a:lnB w="9525" cap="flat" cmpd="sng" algn="ctr">
                      <a:solidFill>
                        <a:srgbClr val="80A116"/>
                      </a:solidFill>
                      <a:prstDash val="solid"/>
                      <a:round/>
                      <a:headEnd type="none" w="med" len="med"/>
                      <a:tailEnd type="none" w="med" len="med"/>
                    </a:lnB>
                    <a:solidFill>
                      <a:srgbClr val="FFFFFF"/>
                    </a:solidFill>
                  </a:tcPr>
                </a:tc>
                <a:extLst>
                  <a:ext uri="{0D108BD9-81ED-4DB2-BD59-A6C34878D82A}">
                    <a16:rowId xmlns:a16="http://schemas.microsoft.com/office/drawing/2014/main" val="97025737"/>
                  </a:ext>
                </a:extLst>
              </a:tr>
              <a:tr h="412531">
                <a:tc>
                  <a:txBody>
                    <a:bodyPr/>
                    <a:lstStyle/>
                    <a:p>
                      <a:pPr fontAlgn="t"/>
                      <a:r>
                        <a:rPr lang="en-US" sz="1800">
                          <a:effectLst/>
                        </a:rPr>
                        <a:t>0.0.0.0/0</a:t>
                      </a:r>
                    </a:p>
                  </a:txBody>
                  <a:tcPr marL="47625" marR="47625" marT="47625" marB="47625">
                    <a:lnL w="9525" cap="flat" cmpd="sng" algn="ctr">
                      <a:solidFill>
                        <a:srgbClr val="A09416"/>
                      </a:solidFill>
                      <a:prstDash val="solid"/>
                      <a:round/>
                      <a:headEnd type="none" w="med" len="med"/>
                      <a:tailEnd type="none" w="med" len="med"/>
                    </a:lnL>
                    <a:lnR w="9525" cap="flat" cmpd="sng" algn="ctr">
                      <a:solidFill>
                        <a:srgbClr val="C0A016"/>
                      </a:solidFill>
                      <a:prstDash val="solid"/>
                      <a:round/>
                      <a:headEnd type="none" w="med" len="med"/>
                      <a:tailEnd type="none" w="med" len="med"/>
                    </a:lnR>
                    <a:lnT w="9525" cap="flat" cmpd="sng" algn="ctr">
                      <a:solidFill>
                        <a:srgbClr val="109C16"/>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fontAlgn="t"/>
                      <a:r>
                        <a:rPr lang="en-US" sz="1800" dirty="0">
                          <a:effectLst/>
                        </a:rPr>
                        <a:t>igw-11aa22bb</a:t>
                      </a:r>
                    </a:p>
                  </a:txBody>
                  <a:tcPr marL="47625" marR="47625" marT="47625" marB="47625">
                    <a:lnL w="9525" cap="flat" cmpd="sng" algn="ctr">
                      <a:solidFill>
                        <a:srgbClr val="C0A016"/>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80A116"/>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94059814"/>
                  </a:ext>
                </a:extLst>
              </a:tr>
            </a:tbl>
          </a:graphicData>
        </a:graphic>
      </p:graphicFrame>
    </p:spTree>
    <p:extLst>
      <p:ext uri="{BB962C8B-B14F-4D97-AF65-F5344CB8AC3E}">
        <p14:creationId xmlns:p14="http://schemas.microsoft.com/office/powerpoint/2010/main" val="1153912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E421F-6BF0-FD43-8667-B31D7E9243F4}"/>
              </a:ext>
            </a:extLst>
          </p:cNvPr>
          <p:cNvSpPr>
            <a:spLocks noGrp="1"/>
          </p:cNvSpPr>
          <p:nvPr>
            <p:ph type="title"/>
          </p:nvPr>
        </p:nvSpPr>
        <p:spPr/>
        <p:txBody>
          <a:bodyPr/>
          <a:lstStyle/>
          <a:p>
            <a:r>
              <a:rPr lang="en-US" dirty="0"/>
              <a:t>VPC and routing tables</a:t>
            </a:r>
          </a:p>
        </p:txBody>
      </p:sp>
      <p:sp>
        <p:nvSpPr>
          <p:cNvPr id="3" name="Text Placeholder 2">
            <a:extLst>
              <a:ext uri="{FF2B5EF4-FFF2-40B4-BE49-F238E27FC236}">
                <a16:creationId xmlns:a16="http://schemas.microsoft.com/office/drawing/2014/main" id="{CCF8A33C-BAA0-1240-8FEF-D269B04C10E1}"/>
              </a:ext>
            </a:extLst>
          </p:cNvPr>
          <p:cNvSpPr>
            <a:spLocks noGrp="1"/>
          </p:cNvSpPr>
          <p:nvPr>
            <p:ph type="body" idx="1"/>
          </p:nvPr>
        </p:nvSpPr>
        <p:spPr/>
        <p:txBody>
          <a:bodyPr/>
          <a:lstStyle/>
          <a:p>
            <a:r>
              <a:rPr lang="en-US" dirty="0"/>
              <a:t> VPCs come with implicit routers and come with a main route table that you </a:t>
            </a:r>
            <a:r>
              <a:rPr lang="en-US" b="1" dirty="0"/>
              <a:t>can modify:</a:t>
            </a:r>
            <a:endParaRPr lang="en-US" dirty="0"/>
          </a:p>
          <a:p>
            <a:pPr lvl="1"/>
            <a:r>
              <a:rPr lang="en-US" dirty="0"/>
              <a:t> You can add custom routes</a:t>
            </a:r>
          </a:p>
          <a:p>
            <a:pPr lvl="1"/>
            <a:r>
              <a:rPr lang="en-US" dirty="0"/>
              <a:t> You can replace the table with a custom table (though you cannot delete it and not replace it)</a:t>
            </a:r>
          </a:p>
          <a:p>
            <a:pPr lvl="1"/>
            <a:r>
              <a:rPr lang="en-US" dirty="0"/>
              <a:t> If you have multiple CIDR blocks you can customize the routes as to where they go</a:t>
            </a:r>
          </a:p>
          <a:p>
            <a:pPr lvl="1"/>
            <a:r>
              <a:rPr lang="en-US" dirty="0"/>
              <a:t> You can add multiple route tables</a:t>
            </a:r>
          </a:p>
          <a:p>
            <a:r>
              <a:rPr lang="en-US" dirty="0"/>
              <a:t> We will not be doing any of this (nor should you have to generally unless you get to a very complex architecting system)	</a:t>
            </a:r>
          </a:p>
        </p:txBody>
      </p:sp>
    </p:spTree>
    <p:extLst>
      <p:ext uri="{BB962C8B-B14F-4D97-AF65-F5344CB8AC3E}">
        <p14:creationId xmlns:p14="http://schemas.microsoft.com/office/powerpoint/2010/main" val="2366729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31BFF-2707-5946-B398-869AFFB09658}"/>
              </a:ext>
            </a:extLst>
          </p:cNvPr>
          <p:cNvSpPr>
            <a:spLocks noGrp="1"/>
          </p:cNvSpPr>
          <p:nvPr>
            <p:ph type="title"/>
          </p:nvPr>
        </p:nvSpPr>
        <p:spPr/>
        <p:txBody>
          <a:bodyPr/>
          <a:lstStyle/>
          <a:p>
            <a:r>
              <a:rPr lang="en-US" dirty="0"/>
              <a:t>VPCs and Security Groups</a:t>
            </a:r>
          </a:p>
        </p:txBody>
      </p:sp>
      <p:sp>
        <p:nvSpPr>
          <p:cNvPr id="3" name="Text Placeholder 2">
            <a:extLst>
              <a:ext uri="{FF2B5EF4-FFF2-40B4-BE49-F238E27FC236}">
                <a16:creationId xmlns:a16="http://schemas.microsoft.com/office/drawing/2014/main" id="{1BD98224-5AC2-9A4C-AC77-C10CB440475C}"/>
              </a:ext>
            </a:extLst>
          </p:cNvPr>
          <p:cNvSpPr>
            <a:spLocks noGrp="1"/>
          </p:cNvSpPr>
          <p:nvPr>
            <p:ph type="body" idx="1"/>
          </p:nvPr>
        </p:nvSpPr>
        <p:spPr/>
        <p:txBody>
          <a:bodyPr/>
          <a:lstStyle/>
          <a:p>
            <a:r>
              <a:rPr lang="en-US" dirty="0"/>
              <a:t> </a:t>
            </a:r>
            <a:r>
              <a:rPr lang="en-US" b="1" dirty="0"/>
              <a:t>Security Groups</a:t>
            </a:r>
            <a:r>
              <a:rPr lang="en-US" dirty="0"/>
              <a:t> within your VPCs act as a virtual firewall to any of your deployed assets within a </a:t>
            </a:r>
            <a:r>
              <a:rPr lang="en-US" dirty="0" err="1"/>
              <a:t>vpc</a:t>
            </a:r>
            <a:endParaRPr lang="en-US" dirty="0"/>
          </a:p>
          <a:p>
            <a:pPr lvl="1"/>
            <a:r>
              <a:rPr lang="en-US" dirty="0"/>
              <a:t> You can have up to five security groups PER instance within a VPC</a:t>
            </a:r>
          </a:p>
          <a:p>
            <a:pPr lvl="1"/>
            <a:r>
              <a:rPr lang="en-US" dirty="0"/>
              <a:t> Security groups work at the </a:t>
            </a:r>
            <a:r>
              <a:rPr lang="en-US" b="1" dirty="0"/>
              <a:t>instance</a:t>
            </a:r>
            <a:r>
              <a:rPr lang="en-US" dirty="0"/>
              <a:t> level and </a:t>
            </a:r>
            <a:r>
              <a:rPr lang="en-US" b="1" dirty="0"/>
              <a:t>not</a:t>
            </a:r>
            <a:r>
              <a:rPr lang="en-US" dirty="0"/>
              <a:t> at the subnet level (that is controlled via the route tables)</a:t>
            </a:r>
          </a:p>
          <a:p>
            <a:r>
              <a:rPr lang="en-US" dirty="0"/>
              <a:t>Security groups are pretty straight forward and from personal experience: 9/10 times when a developer cannot reach a resource: it’s the security group.</a:t>
            </a:r>
          </a:p>
        </p:txBody>
      </p:sp>
      <p:pic>
        <p:nvPicPr>
          <p:cNvPr id="4" name="Picture 3">
            <a:extLst>
              <a:ext uri="{FF2B5EF4-FFF2-40B4-BE49-F238E27FC236}">
                <a16:creationId xmlns:a16="http://schemas.microsoft.com/office/drawing/2014/main" id="{DE1B5B3E-6F47-1C40-84D6-05101E4B46AD}"/>
              </a:ext>
            </a:extLst>
          </p:cNvPr>
          <p:cNvPicPr>
            <a:picLocks noChangeAspect="1"/>
          </p:cNvPicPr>
          <p:nvPr/>
        </p:nvPicPr>
        <p:blipFill>
          <a:blip r:embed="rId2"/>
          <a:stretch>
            <a:fillRect/>
          </a:stretch>
        </p:blipFill>
        <p:spPr>
          <a:xfrm>
            <a:off x="4193627" y="5231762"/>
            <a:ext cx="941551" cy="1337203"/>
          </a:xfrm>
          <a:prstGeom prst="rect">
            <a:avLst/>
          </a:prstGeom>
        </p:spPr>
      </p:pic>
    </p:spTree>
    <p:extLst>
      <p:ext uri="{BB962C8B-B14F-4D97-AF65-F5344CB8AC3E}">
        <p14:creationId xmlns:p14="http://schemas.microsoft.com/office/powerpoint/2010/main" val="2823835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9F749-A60D-6344-87CB-BBD838E8D392}"/>
              </a:ext>
            </a:extLst>
          </p:cNvPr>
          <p:cNvSpPr>
            <a:spLocks noGrp="1"/>
          </p:cNvSpPr>
          <p:nvPr>
            <p:ph type="title"/>
          </p:nvPr>
        </p:nvSpPr>
        <p:spPr/>
        <p:txBody>
          <a:bodyPr/>
          <a:lstStyle/>
          <a:p>
            <a:r>
              <a:rPr lang="en-US" dirty="0"/>
              <a:t>Creating a basic VPC in the console</a:t>
            </a:r>
          </a:p>
        </p:txBody>
      </p:sp>
      <p:sp>
        <p:nvSpPr>
          <p:cNvPr id="3" name="Text Placeholder 2">
            <a:extLst>
              <a:ext uri="{FF2B5EF4-FFF2-40B4-BE49-F238E27FC236}">
                <a16:creationId xmlns:a16="http://schemas.microsoft.com/office/drawing/2014/main" id="{A2AAB151-A2F5-444A-A3A4-FEEEF2FC217C}"/>
              </a:ext>
            </a:extLst>
          </p:cNvPr>
          <p:cNvSpPr>
            <a:spLocks noGrp="1"/>
          </p:cNvSpPr>
          <p:nvPr>
            <p:ph type="body" idx="1"/>
          </p:nvPr>
        </p:nvSpPr>
        <p:spPr/>
        <p:txBody>
          <a:bodyPr/>
          <a:lstStyle/>
          <a:p>
            <a:r>
              <a:rPr lang="en-US" dirty="0"/>
              <a:t> So we’re going to create a very basic VPC here with the console in order to demonstrate how it’s done (in the lab we will be doing this in terraform but it’s good to see how we accomplish this).</a:t>
            </a:r>
          </a:p>
          <a:p>
            <a:endParaRPr lang="en-US" dirty="0"/>
          </a:p>
          <a:p>
            <a:r>
              <a:rPr lang="en-US" dirty="0"/>
              <a:t>Navigate in your console to the </a:t>
            </a:r>
            <a:r>
              <a:rPr lang="en-US" dirty="0" err="1"/>
              <a:t>vpc</a:t>
            </a:r>
            <a:r>
              <a:rPr lang="en-US" dirty="0"/>
              <a:t> area (just do a search in the services box) then launch </a:t>
            </a:r>
            <a:r>
              <a:rPr lang="en-US" dirty="0" err="1"/>
              <a:t>vpc</a:t>
            </a:r>
            <a:r>
              <a:rPr lang="en-US" dirty="0"/>
              <a:t> wizard.</a:t>
            </a:r>
          </a:p>
          <a:p>
            <a:endParaRPr lang="en-US" dirty="0"/>
          </a:p>
        </p:txBody>
      </p:sp>
      <p:pic>
        <p:nvPicPr>
          <p:cNvPr id="4" name="Picture 3">
            <a:extLst>
              <a:ext uri="{FF2B5EF4-FFF2-40B4-BE49-F238E27FC236}">
                <a16:creationId xmlns:a16="http://schemas.microsoft.com/office/drawing/2014/main" id="{7785EB5B-BE64-2841-8DFB-84D0A0D6EF03}"/>
              </a:ext>
            </a:extLst>
          </p:cNvPr>
          <p:cNvPicPr>
            <a:picLocks noChangeAspect="1"/>
          </p:cNvPicPr>
          <p:nvPr/>
        </p:nvPicPr>
        <p:blipFill>
          <a:blip r:embed="rId2"/>
          <a:stretch>
            <a:fillRect/>
          </a:stretch>
        </p:blipFill>
        <p:spPr>
          <a:xfrm>
            <a:off x="469900" y="5003799"/>
            <a:ext cx="7594600" cy="1397000"/>
          </a:xfrm>
          <a:prstGeom prst="rect">
            <a:avLst/>
          </a:prstGeom>
        </p:spPr>
      </p:pic>
    </p:spTree>
    <p:extLst>
      <p:ext uri="{BB962C8B-B14F-4D97-AF65-F5344CB8AC3E}">
        <p14:creationId xmlns:p14="http://schemas.microsoft.com/office/powerpoint/2010/main" val="3518738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62B93-FA0C-FD48-98AE-FA794D6687A4}"/>
              </a:ext>
            </a:extLst>
          </p:cNvPr>
          <p:cNvSpPr>
            <a:spLocks noGrp="1"/>
          </p:cNvSpPr>
          <p:nvPr>
            <p:ph type="title"/>
          </p:nvPr>
        </p:nvSpPr>
        <p:spPr/>
        <p:txBody>
          <a:bodyPr/>
          <a:lstStyle/>
          <a:p>
            <a:r>
              <a:rPr lang="en-US" dirty="0"/>
              <a:t>Creating a VPC in the console</a:t>
            </a:r>
          </a:p>
        </p:txBody>
      </p:sp>
      <p:sp>
        <p:nvSpPr>
          <p:cNvPr id="3" name="Text Placeholder 2">
            <a:extLst>
              <a:ext uri="{FF2B5EF4-FFF2-40B4-BE49-F238E27FC236}">
                <a16:creationId xmlns:a16="http://schemas.microsoft.com/office/drawing/2014/main" id="{D39D2F93-5AD0-C04E-A380-43ED038FA288}"/>
              </a:ext>
            </a:extLst>
          </p:cNvPr>
          <p:cNvSpPr>
            <a:spLocks noGrp="1"/>
          </p:cNvSpPr>
          <p:nvPr>
            <p:ph type="body" idx="1"/>
          </p:nvPr>
        </p:nvSpPr>
        <p:spPr/>
        <p:txBody>
          <a:bodyPr/>
          <a:lstStyle/>
          <a:p>
            <a:r>
              <a:rPr lang="en-US" dirty="0"/>
              <a:t> Choose a </a:t>
            </a:r>
            <a:r>
              <a:rPr lang="en-US" b="1" dirty="0"/>
              <a:t>single public subnet</a:t>
            </a:r>
            <a:r>
              <a:rPr lang="en-US" dirty="0"/>
              <a:t> (again- depending on your needs this might or might not be the case but most of the time you will want some sort of public access)</a:t>
            </a:r>
          </a:p>
          <a:p>
            <a:r>
              <a:rPr lang="en-US" dirty="0"/>
              <a:t> The rest of the options are all customizable but </a:t>
            </a:r>
            <a:r>
              <a:rPr lang="en-US" b="1" dirty="0"/>
              <a:t>generally</a:t>
            </a:r>
            <a:r>
              <a:rPr lang="en-US" dirty="0"/>
              <a:t> and </a:t>
            </a:r>
            <a:r>
              <a:rPr lang="en-US" i="1" dirty="0"/>
              <a:t>with very few exceptions </a:t>
            </a:r>
            <a:r>
              <a:rPr lang="en-US" dirty="0"/>
              <a:t>you should let AWS choose them. That being said- it’s important to understand them…</a:t>
            </a:r>
          </a:p>
        </p:txBody>
      </p:sp>
      <p:pic>
        <p:nvPicPr>
          <p:cNvPr id="4" name="Picture 3">
            <a:extLst>
              <a:ext uri="{FF2B5EF4-FFF2-40B4-BE49-F238E27FC236}">
                <a16:creationId xmlns:a16="http://schemas.microsoft.com/office/drawing/2014/main" id="{39C0F9B7-54B7-9042-B9FA-4A339AB0BB9F}"/>
              </a:ext>
            </a:extLst>
          </p:cNvPr>
          <p:cNvPicPr>
            <a:picLocks noChangeAspect="1"/>
          </p:cNvPicPr>
          <p:nvPr/>
        </p:nvPicPr>
        <p:blipFill>
          <a:blip r:embed="rId2"/>
          <a:stretch>
            <a:fillRect/>
          </a:stretch>
        </p:blipFill>
        <p:spPr>
          <a:xfrm>
            <a:off x="5004019" y="4451131"/>
            <a:ext cx="1878724" cy="2254469"/>
          </a:xfrm>
          <a:prstGeom prst="rect">
            <a:avLst/>
          </a:prstGeom>
        </p:spPr>
      </p:pic>
    </p:spTree>
    <p:extLst>
      <p:ext uri="{BB962C8B-B14F-4D97-AF65-F5344CB8AC3E}">
        <p14:creationId xmlns:p14="http://schemas.microsoft.com/office/powerpoint/2010/main" val="3097393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E34F3-A3B5-8643-91AE-C91DA3E87189}"/>
              </a:ext>
            </a:extLst>
          </p:cNvPr>
          <p:cNvSpPr>
            <a:spLocks noGrp="1"/>
          </p:cNvSpPr>
          <p:nvPr>
            <p:ph type="title"/>
          </p:nvPr>
        </p:nvSpPr>
        <p:spPr/>
        <p:txBody>
          <a:bodyPr/>
          <a:lstStyle/>
          <a:p>
            <a:r>
              <a:rPr lang="en-US" dirty="0"/>
              <a:t>VPC from console</a:t>
            </a:r>
          </a:p>
        </p:txBody>
      </p:sp>
      <p:sp>
        <p:nvSpPr>
          <p:cNvPr id="3" name="Text Placeholder 2">
            <a:extLst>
              <a:ext uri="{FF2B5EF4-FFF2-40B4-BE49-F238E27FC236}">
                <a16:creationId xmlns:a16="http://schemas.microsoft.com/office/drawing/2014/main" id="{60243007-28BB-2444-8C3D-51733F569642}"/>
              </a:ext>
            </a:extLst>
          </p:cNvPr>
          <p:cNvSpPr>
            <a:spLocks noGrp="1"/>
          </p:cNvSpPr>
          <p:nvPr>
            <p:ph type="body" idx="1"/>
          </p:nvPr>
        </p:nvSpPr>
        <p:spPr/>
        <p:txBody>
          <a:bodyPr/>
          <a:lstStyle/>
          <a:p>
            <a:r>
              <a:rPr lang="en-US" dirty="0"/>
              <a:t> </a:t>
            </a:r>
            <a:r>
              <a:rPr lang="en-US" b="1" dirty="0"/>
              <a:t>IPv4 CIDR Block:</a:t>
            </a:r>
            <a:r>
              <a:rPr lang="en-US" dirty="0"/>
              <a:t> You can customize this if you really want to look at bit ranges outside of the 10/8 prefix (most of the time just stick with this)</a:t>
            </a:r>
          </a:p>
          <a:p>
            <a:r>
              <a:rPr lang="en-US" b="1" dirty="0"/>
              <a:t> Availability Zones:</a:t>
            </a:r>
            <a:r>
              <a:rPr lang="en-US" dirty="0"/>
              <a:t> Again- customizable but not usually necessary unless you are really particular about where your VPC subnets live. AWS will choose by default</a:t>
            </a:r>
          </a:p>
          <a:p>
            <a:r>
              <a:rPr lang="en-US" b="1" dirty="0"/>
              <a:t> Service Endpoints:</a:t>
            </a:r>
            <a:r>
              <a:rPr lang="en-US" dirty="0"/>
              <a:t> This one is interesting as it can replace NAT gateways and allow subnets to communicate with various services</a:t>
            </a:r>
            <a:endParaRPr lang="en-US" b="1" dirty="0"/>
          </a:p>
        </p:txBody>
      </p:sp>
      <p:pic>
        <p:nvPicPr>
          <p:cNvPr id="4" name="Picture 3">
            <a:extLst>
              <a:ext uri="{FF2B5EF4-FFF2-40B4-BE49-F238E27FC236}">
                <a16:creationId xmlns:a16="http://schemas.microsoft.com/office/drawing/2014/main" id="{10717D60-96E1-9945-98C1-250087ECDE42}"/>
              </a:ext>
            </a:extLst>
          </p:cNvPr>
          <p:cNvPicPr>
            <a:picLocks noChangeAspect="1"/>
          </p:cNvPicPr>
          <p:nvPr/>
        </p:nvPicPr>
        <p:blipFill>
          <a:blip r:embed="rId2"/>
          <a:stretch>
            <a:fillRect/>
          </a:stretch>
        </p:blipFill>
        <p:spPr>
          <a:xfrm>
            <a:off x="6726621" y="5418531"/>
            <a:ext cx="1976164" cy="1160069"/>
          </a:xfrm>
          <a:prstGeom prst="rect">
            <a:avLst/>
          </a:prstGeom>
        </p:spPr>
      </p:pic>
    </p:spTree>
    <p:extLst>
      <p:ext uri="{BB962C8B-B14F-4D97-AF65-F5344CB8AC3E}">
        <p14:creationId xmlns:p14="http://schemas.microsoft.com/office/powerpoint/2010/main" val="2998006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331EE-D1F1-514E-8DA9-BFA36E576551}"/>
              </a:ext>
            </a:extLst>
          </p:cNvPr>
          <p:cNvSpPr>
            <a:spLocks noGrp="1"/>
          </p:cNvSpPr>
          <p:nvPr>
            <p:ph type="title"/>
          </p:nvPr>
        </p:nvSpPr>
        <p:spPr/>
        <p:txBody>
          <a:bodyPr/>
          <a:lstStyle/>
          <a:p>
            <a:r>
              <a:rPr lang="en-US" dirty="0"/>
              <a:t>VPC Deployment</a:t>
            </a:r>
          </a:p>
        </p:txBody>
      </p:sp>
      <p:sp>
        <p:nvSpPr>
          <p:cNvPr id="3" name="Text Placeholder 2">
            <a:extLst>
              <a:ext uri="{FF2B5EF4-FFF2-40B4-BE49-F238E27FC236}">
                <a16:creationId xmlns:a16="http://schemas.microsoft.com/office/drawing/2014/main" id="{0B900487-09A1-C042-B764-D2CC73E29030}"/>
              </a:ext>
            </a:extLst>
          </p:cNvPr>
          <p:cNvSpPr>
            <a:spLocks noGrp="1"/>
          </p:cNvSpPr>
          <p:nvPr>
            <p:ph type="body" idx="1"/>
          </p:nvPr>
        </p:nvSpPr>
        <p:spPr/>
        <p:txBody>
          <a:bodyPr/>
          <a:lstStyle/>
          <a:p>
            <a:r>
              <a:rPr lang="en-US" dirty="0"/>
              <a:t> </a:t>
            </a:r>
            <a:r>
              <a:rPr lang="en-US" b="1" dirty="0"/>
              <a:t>Enable DNS Hostnames:</a:t>
            </a:r>
            <a:r>
              <a:rPr lang="en-US" dirty="0"/>
              <a:t> Basically means that every ec2 instance deployed within the </a:t>
            </a:r>
            <a:r>
              <a:rPr lang="en-US" dirty="0" err="1"/>
              <a:t>VPCwill</a:t>
            </a:r>
            <a:r>
              <a:rPr lang="en-US" dirty="0"/>
              <a:t> receive a DNS hostname.</a:t>
            </a:r>
          </a:p>
          <a:p>
            <a:r>
              <a:rPr lang="en-US" b="1" dirty="0"/>
              <a:t> Hardware Tenancy:</a:t>
            </a:r>
            <a:r>
              <a:rPr lang="en-US" dirty="0"/>
              <a:t> This will allow you to decide if you want to have a dedicated piece of hardware running your VPC (and resources). No idea why you would want to do this but the option is there.</a:t>
            </a:r>
            <a:endParaRPr lang="en-US" b="1" dirty="0"/>
          </a:p>
        </p:txBody>
      </p:sp>
      <p:pic>
        <p:nvPicPr>
          <p:cNvPr id="4" name="Picture 3">
            <a:extLst>
              <a:ext uri="{FF2B5EF4-FFF2-40B4-BE49-F238E27FC236}">
                <a16:creationId xmlns:a16="http://schemas.microsoft.com/office/drawing/2014/main" id="{3C3A498C-7593-F040-A770-6EDDC0820CDF}"/>
              </a:ext>
            </a:extLst>
          </p:cNvPr>
          <p:cNvPicPr>
            <a:picLocks noChangeAspect="1"/>
          </p:cNvPicPr>
          <p:nvPr/>
        </p:nvPicPr>
        <p:blipFill>
          <a:blip r:embed="rId2"/>
          <a:stretch>
            <a:fillRect/>
          </a:stretch>
        </p:blipFill>
        <p:spPr>
          <a:xfrm>
            <a:off x="3319657" y="4666592"/>
            <a:ext cx="2504686" cy="1876097"/>
          </a:xfrm>
          <a:prstGeom prst="rect">
            <a:avLst/>
          </a:prstGeom>
        </p:spPr>
      </p:pic>
    </p:spTree>
    <p:extLst>
      <p:ext uri="{BB962C8B-B14F-4D97-AF65-F5344CB8AC3E}">
        <p14:creationId xmlns:p14="http://schemas.microsoft.com/office/powerpoint/2010/main" val="641013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lt1"/>
                </a:solidFill>
                <a:latin typeface="Arial"/>
                <a:ea typeface="Arial"/>
                <a:cs typeface="Arial"/>
                <a:sym typeface="Arial"/>
              </a:rPr>
              <a:t>VPCs</a:t>
            </a: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3533834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74A07-EED8-4642-BB4B-07BBF03AC0CD}"/>
              </a:ext>
            </a:extLst>
          </p:cNvPr>
          <p:cNvSpPr>
            <a:spLocks noGrp="1"/>
          </p:cNvSpPr>
          <p:nvPr>
            <p:ph type="title"/>
          </p:nvPr>
        </p:nvSpPr>
        <p:spPr/>
        <p:txBody>
          <a:bodyPr/>
          <a:lstStyle/>
          <a:p>
            <a:r>
              <a:rPr lang="en-US" dirty="0"/>
              <a:t>Launching your VPC</a:t>
            </a:r>
          </a:p>
        </p:txBody>
      </p:sp>
      <p:sp>
        <p:nvSpPr>
          <p:cNvPr id="3" name="Text Placeholder 2">
            <a:extLst>
              <a:ext uri="{FF2B5EF4-FFF2-40B4-BE49-F238E27FC236}">
                <a16:creationId xmlns:a16="http://schemas.microsoft.com/office/drawing/2014/main" id="{B888227C-8290-8340-9131-9EB72620C281}"/>
              </a:ext>
            </a:extLst>
          </p:cNvPr>
          <p:cNvSpPr>
            <a:spLocks noGrp="1"/>
          </p:cNvSpPr>
          <p:nvPr>
            <p:ph type="body" idx="1"/>
          </p:nvPr>
        </p:nvSpPr>
        <p:spPr/>
        <p:txBody>
          <a:bodyPr/>
          <a:lstStyle/>
          <a:p>
            <a:r>
              <a:rPr lang="en-US" dirty="0"/>
              <a:t> Go ahead and launch your VPC now. It will take a minute to complete. Once done take a look at the </a:t>
            </a:r>
            <a:r>
              <a:rPr lang="en-US" b="1" dirty="0"/>
              <a:t>Route table </a:t>
            </a:r>
            <a:r>
              <a:rPr lang="en-US" dirty="0"/>
              <a:t>in the </a:t>
            </a:r>
            <a:r>
              <a:rPr lang="en-US" b="1" dirty="0"/>
              <a:t>Description</a:t>
            </a:r>
            <a:r>
              <a:rPr lang="en-US" dirty="0"/>
              <a:t> tag for your VPC</a:t>
            </a:r>
          </a:p>
          <a:p>
            <a:r>
              <a:rPr lang="en-US" dirty="0"/>
              <a:t> Notice in the route table that you have two routes established- one reserved by AWS an a second one going to IGW or ”internet gateway”</a:t>
            </a:r>
          </a:p>
        </p:txBody>
      </p:sp>
      <p:pic>
        <p:nvPicPr>
          <p:cNvPr id="4" name="Picture 3">
            <a:extLst>
              <a:ext uri="{FF2B5EF4-FFF2-40B4-BE49-F238E27FC236}">
                <a16:creationId xmlns:a16="http://schemas.microsoft.com/office/drawing/2014/main" id="{CB8EED5A-84AE-6640-BF15-CFD90696A65E}"/>
              </a:ext>
            </a:extLst>
          </p:cNvPr>
          <p:cNvPicPr>
            <a:picLocks noChangeAspect="1"/>
          </p:cNvPicPr>
          <p:nvPr/>
        </p:nvPicPr>
        <p:blipFill>
          <a:blip r:embed="rId2"/>
          <a:stretch>
            <a:fillRect/>
          </a:stretch>
        </p:blipFill>
        <p:spPr>
          <a:xfrm>
            <a:off x="3535736" y="4302098"/>
            <a:ext cx="2072528" cy="2368603"/>
          </a:xfrm>
          <a:prstGeom prst="rect">
            <a:avLst/>
          </a:prstGeom>
        </p:spPr>
      </p:pic>
    </p:spTree>
    <p:extLst>
      <p:ext uri="{BB962C8B-B14F-4D97-AF65-F5344CB8AC3E}">
        <p14:creationId xmlns:p14="http://schemas.microsoft.com/office/powerpoint/2010/main" val="41340851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0D5EB-0E60-D143-9135-7D8B91E6AD27}"/>
              </a:ext>
            </a:extLst>
          </p:cNvPr>
          <p:cNvSpPr>
            <a:spLocks noGrp="1"/>
          </p:cNvSpPr>
          <p:nvPr>
            <p:ph type="title"/>
          </p:nvPr>
        </p:nvSpPr>
        <p:spPr/>
        <p:txBody>
          <a:bodyPr/>
          <a:lstStyle/>
          <a:p>
            <a:r>
              <a:rPr lang="en-US" dirty="0"/>
              <a:t>Security Groups</a:t>
            </a:r>
          </a:p>
        </p:txBody>
      </p:sp>
      <p:sp>
        <p:nvSpPr>
          <p:cNvPr id="3" name="Text Placeholder 2">
            <a:extLst>
              <a:ext uri="{FF2B5EF4-FFF2-40B4-BE49-F238E27FC236}">
                <a16:creationId xmlns:a16="http://schemas.microsoft.com/office/drawing/2014/main" id="{1586DC40-F262-AC46-A1B4-EF04442E717D}"/>
              </a:ext>
            </a:extLst>
          </p:cNvPr>
          <p:cNvSpPr>
            <a:spLocks noGrp="1"/>
          </p:cNvSpPr>
          <p:nvPr>
            <p:ph type="body" idx="1"/>
          </p:nvPr>
        </p:nvSpPr>
        <p:spPr/>
        <p:txBody>
          <a:bodyPr/>
          <a:lstStyle/>
          <a:p>
            <a:r>
              <a:rPr lang="en-US" dirty="0"/>
              <a:t> The next thing you’ll want in your VPC is to control access to anything you deploy in there (ec2 instances, docker containers, lambda functions)</a:t>
            </a:r>
          </a:p>
          <a:p>
            <a:r>
              <a:rPr lang="en-US" dirty="0"/>
              <a:t> You do this via </a:t>
            </a:r>
            <a:r>
              <a:rPr lang="en-US" b="1" dirty="0"/>
              <a:t>security groups</a:t>
            </a:r>
            <a:r>
              <a:rPr lang="en-US" dirty="0"/>
              <a:t> which give you a great way to control access to ports on various resources. </a:t>
            </a:r>
          </a:p>
          <a:p>
            <a:r>
              <a:rPr lang="en-US" dirty="0"/>
              <a:t> So on the left hand side of your screen click on </a:t>
            </a:r>
            <a:r>
              <a:rPr lang="en-US" b="1" dirty="0"/>
              <a:t>security groups</a:t>
            </a:r>
            <a:endParaRPr lang="en-US" dirty="0"/>
          </a:p>
        </p:txBody>
      </p:sp>
      <p:pic>
        <p:nvPicPr>
          <p:cNvPr id="4" name="Picture 3">
            <a:extLst>
              <a:ext uri="{FF2B5EF4-FFF2-40B4-BE49-F238E27FC236}">
                <a16:creationId xmlns:a16="http://schemas.microsoft.com/office/drawing/2014/main" id="{D9D3FF6A-C4D6-3044-AE9A-56CDF7E97A2B}"/>
              </a:ext>
            </a:extLst>
          </p:cNvPr>
          <p:cNvPicPr>
            <a:picLocks noChangeAspect="1"/>
          </p:cNvPicPr>
          <p:nvPr/>
        </p:nvPicPr>
        <p:blipFill>
          <a:blip r:embed="rId2"/>
          <a:stretch>
            <a:fillRect/>
          </a:stretch>
        </p:blipFill>
        <p:spPr>
          <a:xfrm>
            <a:off x="3513506" y="4614041"/>
            <a:ext cx="3538934" cy="2091559"/>
          </a:xfrm>
          <a:prstGeom prst="rect">
            <a:avLst/>
          </a:prstGeom>
        </p:spPr>
      </p:pic>
    </p:spTree>
    <p:extLst>
      <p:ext uri="{BB962C8B-B14F-4D97-AF65-F5344CB8AC3E}">
        <p14:creationId xmlns:p14="http://schemas.microsoft.com/office/powerpoint/2010/main" val="2182006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F4DF-467D-CF48-AC15-63BCAE1FD640}"/>
              </a:ext>
            </a:extLst>
          </p:cNvPr>
          <p:cNvSpPr>
            <a:spLocks noGrp="1"/>
          </p:cNvSpPr>
          <p:nvPr>
            <p:ph type="title"/>
          </p:nvPr>
        </p:nvSpPr>
        <p:spPr/>
        <p:txBody>
          <a:bodyPr/>
          <a:lstStyle/>
          <a:p>
            <a:r>
              <a:rPr lang="en-US" dirty="0"/>
              <a:t>Security Groups (continued)</a:t>
            </a:r>
          </a:p>
        </p:txBody>
      </p:sp>
      <p:sp>
        <p:nvSpPr>
          <p:cNvPr id="3" name="Text Placeholder 2">
            <a:extLst>
              <a:ext uri="{FF2B5EF4-FFF2-40B4-BE49-F238E27FC236}">
                <a16:creationId xmlns:a16="http://schemas.microsoft.com/office/drawing/2014/main" id="{03E2CE22-795F-8341-91DD-7ADBB773356A}"/>
              </a:ext>
            </a:extLst>
          </p:cNvPr>
          <p:cNvSpPr>
            <a:spLocks noGrp="1"/>
          </p:cNvSpPr>
          <p:nvPr>
            <p:ph type="body" idx="1"/>
          </p:nvPr>
        </p:nvSpPr>
        <p:spPr/>
        <p:txBody>
          <a:bodyPr/>
          <a:lstStyle/>
          <a:p>
            <a:r>
              <a:rPr lang="en-US" dirty="0"/>
              <a:t> So obviously the most secure way to run your stack is to only open up ports used by whatever application you’re running….SO some examples:</a:t>
            </a:r>
          </a:p>
          <a:p>
            <a:pPr lvl="1"/>
            <a:r>
              <a:rPr lang="en-US" dirty="0"/>
              <a:t> If you are running a MYSQL instance- you want to open up port 3306 on your security group</a:t>
            </a:r>
          </a:p>
          <a:p>
            <a:pPr lvl="1"/>
            <a:r>
              <a:rPr lang="en-US" dirty="0"/>
              <a:t> For Postgres: 5432 (or 5439 for redshift)</a:t>
            </a:r>
          </a:p>
          <a:p>
            <a:pPr lvl="1"/>
            <a:r>
              <a:rPr lang="en-US" dirty="0"/>
              <a:t> For Node: 3000</a:t>
            </a:r>
          </a:p>
          <a:p>
            <a:r>
              <a:rPr lang="en-US" dirty="0"/>
              <a:t> And obviously for web apps: 80 and for </a:t>
            </a:r>
            <a:r>
              <a:rPr lang="en-US" dirty="0" err="1"/>
              <a:t>ssh</a:t>
            </a:r>
            <a:r>
              <a:rPr lang="en-US" dirty="0"/>
              <a:t>: port 22 and for https: 443 and so on.</a:t>
            </a:r>
          </a:p>
          <a:p>
            <a:r>
              <a:rPr lang="en-US" dirty="0"/>
              <a:t> You can also open up ranges.</a:t>
            </a:r>
            <a:br>
              <a:rPr lang="en-US" dirty="0"/>
            </a:br>
            <a:r>
              <a:rPr lang="en-US" dirty="0"/>
              <a:t>	</a:t>
            </a:r>
          </a:p>
        </p:txBody>
      </p:sp>
      <p:pic>
        <p:nvPicPr>
          <p:cNvPr id="4" name="Picture 3">
            <a:extLst>
              <a:ext uri="{FF2B5EF4-FFF2-40B4-BE49-F238E27FC236}">
                <a16:creationId xmlns:a16="http://schemas.microsoft.com/office/drawing/2014/main" id="{FAE1F1C0-1052-9C48-B0BB-DD8C33265E6F}"/>
              </a:ext>
            </a:extLst>
          </p:cNvPr>
          <p:cNvPicPr>
            <a:picLocks noChangeAspect="1"/>
          </p:cNvPicPr>
          <p:nvPr/>
        </p:nvPicPr>
        <p:blipFill>
          <a:blip r:embed="rId2"/>
          <a:stretch>
            <a:fillRect/>
          </a:stretch>
        </p:blipFill>
        <p:spPr>
          <a:xfrm>
            <a:off x="5875283" y="5087225"/>
            <a:ext cx="2111209" cy="1581369"/>
          </a:xfrm>
          <a:prstGeom prst="rect">
            <a:avLst/>
          </a:prstGeom>
        </p:spPr>
      </p:pic>
    </p:spTree>
    <p:extLst>
      <p:ext uri="{BB962C8B-B14F-4D97-AF65-F5344CB8AC3E}">
        <p14:creationId xmlns:p14="http://schemas.microsoft.com/office/powerpoint/2010/main" val="3307446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B1986-6737-6840-A5EF-707D8124DEF4}"/>
              </a:ext>
            </a:extLst>
          </p:cNvPr>
          <p:cNvSpPr>
            <a:spLocks noGrp="1"/>
          </p:cNvSpPr>
          <p:nvPr>
            <p:ph type="title"/>
          </p:nvPr>
        </p:nvSpPr>
        <p:spPr/>
        <p:txBody>
          <a:bodyPr/>
          <a:lstStyle/>
          <a:p>
            <a:r>
              <a:rPr lang="en-US" dirty="0"/>
              <a:t>Final word on security groups</a:t>
            </a:r>
          </a:p>
        </p:txBody>
      </p:sp>
      <p:sp>
        <p:nvSpPr>
          <p:cNvPr id="3" name="Text Placeholder 2">
            <a:extLst>
              <a:ext uri="{FF2B5EF4-FFF2-40B4-BE49-F238E27FC236}">
                <a16:creationId xmlns:a16="http://schemas.microsoft.com/office/drawing/2014/main" id="{F7B6407E-0952-BF49-BF2A-B745A0C1C268}"/>
              </a:ext>
            </a:extLst>
          </p:cNvPr>
          <p:cNvSpPr>
            <a:spLocks noGrp="1"/>
          </p:cNvSpPr>
          <p:nvPr>
            <p:ph type="body" idx="1"/>
          </p:nvPr>
        </p:nvSpPr>
        <p:spPr/>
        <p:txBody>
          <a:bodyPr/>
          <a:lstStyle/>
          <a:p>
            <a:r>
              <a:rPr lang="en-US" dirty="0"/>
              <a:t> </a:t>
            </a:r>
            <a:r>
              <a:rPr lang="en-US" b="1" dirty="0"/>
              <a:t>Most</a:t>
            </a:r>
            <a:r>
              <a:rPr lang="en-US" dirty="0"/>
              <a:t> of the time when users can’t connect to resources in your VPC the </a:t>
            </a:r>
            <a:r>
              <a:rPr lang="en-US" b="1" dirty="0"/>
              <a:t>first place</a:t>
            </a:r>
            <a:r>
              <a:rPr lang="en-US" dirty="0"/>
              <a:t> you should check is the security groups within the VPC. </a:t>
            </a:r>
          </a:p>
          <a:p>
            <a:r>
              <a:rPr lang="en-US" dirty="0"/>
              <a:t> Remember that to </a:t>
            </a:r>
            <a:r>
              <a:rPr lang="en-US" dirty="0" err="1"/>
              <a:t>ssh</a:t>
            </a:r>
            <a:r>
              <a:rPr lang="en-US" dirty="0"/>
              <a:t> in you have to have port 22 open. </a:t>
            </a:r>
            <a:r>
              <a:rPr lang="en-US" b="1" i="1" dirty="0"/>
              <a:t>This is not done by default</a:t>
            </a:r>
            <a:r>
              <a:rPr lang="en-US" dirty="0"/>
              <a:t> so make sure that you have opened up the correct port in the security group.</a:t>
            </a:r>
          </a:p>
          <a:p>
            <a:r>
              <a:rPr lang="en-US" dirty="0"/>
              <a:t>ALSO- kill security groups you’re not using- they spin out of control quickly.</a:t>
            </a:r>
          </a:p>
        </p:txBody>
      </p:sp>
      <p:pic>
        <p:nvPicPr>
          <p:cNvPr id="4" name="Picture 3">
            <a:extLst>
              <a:ext uri="{FF2B5EF4-FFF2-40B4-BE49-F238E27FC236}">
                <a16:creationId xmlns:a16="http://schemas.microsoft.com/office/drawing/2014/main" id="{20792EF4-B7C0-F54F-A721-F04E61C12FAA}"/>
              </a:ext>
            </a:extLst>
          </p:cNvPr>
          <p:cNvPicPr>
            <a:picLocks noChangeAspect="1"/>
          </p:cNvPicPr>
          <p:nvPr/>
        </p:nvPicPr>
        <p:blipFill>
          <a:blip r:embed="rId2"/>
          <a:stretch>
            <a:fillRect/>
          </a:stretch>
        </p:blipFill>
        <p:spPr>
          <a:xfrm>
            <a:off x="5006518" y="5071622"/>
            <a:ext cx="1663983" cy="1528873"/>
          </a:xfrm>
          <a:prstGeom prst="rect">
            <a:avLst/>
          </a:prstGeom>
        </p:spPr>
      </p:pic>
    </p:spTree>
    <p:extLst>
      <p:ext uri="{BB962C8B-B14F-4D97-AF65-F5344CB8AC3E}">
        <p14:creationId xmlns:p14="http://schemas.microsoft.com/office/powerpoint/2010/main" val="6699228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0A2E8-ABD0-1A49-AE60-F75A6222AA80}"/>
              </a:ext>
            </a:extLst>
          </p:cNvPr>
          <p:cNvSpPr>
            <a:spLocks noGrp="1"/>
          </p:cNvSpPr>
          <p:nvPr>
            <p:ph type="title"/>
          </p:nvPr>
        </p:nvSpPr>
        <p:spPr/>
        <p:txBody>
          <a:bodyPr/>
          <a:lstStyle/>
          <a:p>
            <a:r>
              <a:rPr lang="en-US" dirty="0"/>
              <a:t>VPC Final word</a:t>
            </a:r>
          </a:p>
        </p:txBody>
      </p:sp>
      <p:sp>
        <p:nvSpPr>
          <p:cNvPr id="3" name="Text Placeholder 2">
            <a:extLst>
              <a:ext uri="{FF2B5EF4-FFF2-40B4-BE49-F238E27FC236}">
                <a16:creationId xmlns:a16="http://schemas.microsoft.com/office/drawing/2014/main" id="{CC8855FF-ECCA-5B40-904C-7BF3A907C6DE}"/>
              </a:ext>
            </a:extLst>
          </p:cNvPr>
          <p:cNvSpPr>
            <a:spLocks noGrp="1"/>
          </p:cNvSpPr>
          <p:nvPr>
            <p:ph type="body" idx="1"/>
          </p:nvPr>
        </p:nvSpPr>
        <p:spPr/>
        <p:txBody>
          <a:bodyPr/>
          <a:lstStyle/>
          <a:p>
            <a:r>
              <a:rPr lang="en-US" dirty="0"/>
              <a:t> The foundation of all of your stacks START with the VPC. It is </a:t>
            </a:r>
            <a:r>
              <a:rPr lang="en-US" i="1" dirty="0"/>
              <a:t>strongly recommended</a:t>
            </a:r>
            <a:r>
              <a:rPr lang="en-US" dirty="0"/>
              <a:t> that you build each stack within it’s own VPC BUT…</a:t>
            </a:r>
          </a:p>
          <a:p>
            <a:r>
              <a:rPr lang="en-US" dirty="0"/>
              <a:t> Another thing to note: you are limited to </a:t>
            </a:r>
            <a:r>
              <a:rPr lang="en-US" b="1" dirty="0"/>
              <a:t>five VPCs per region</a:t>
            </a:r>
            <a:r>
              <a:rPr lang="en-US" dirty="0"/>
              <a:t> on AWS (by default- you can ask for more) so if you need more…bring your stack to a different region.</a:t>
            </a:r>
          </a:p>
        </p:txBody>
      </p:sp>
      <p:pic>
        <p:nvPicPr>
          <p:cNvPr id="4" name="Picture 3">
            <a:extLst>
              <a:ext uri="{FF2B5EF4-FFF2-40B4-BE49-F238E27FC236}">
                <a16:creationId xmlns:a16="http://schemas.microsoft.com/office/drawing/2014/main" id="{05A14D12-C7B7-884A-ABB1-BBD3847DF736}"/>
              </a:ext>
            </a:extLst>
          </p:cNvPr>
          <p:cNvPicPr>
            <a:picLocks noChangeAspect="1"/>
          </p:cNvPicPr>
          <p:nvPr/>
        </p:nvPicPr>
        <p:blipFill>
          <a:blip r:embed="rId2"/>
          <a:stretch>
            <a:fillRect/>
          </a:stretch>
        </p:blipFill>
        <p:spPr>
          <a:xfrm>
            <a:off x="3498960" y="4413360"/>
            <a:ext cx="2146080" cy="2146080"/>
          </a:xfrm>
          <a:prstGeom prst="rect">
            <a:avLst/>
          </a:prstGeom>
        </p:spPr>
      </p:pic>
    </p:spTree>
    <p:extLst>
      <p:ext uri="{BB962C8B-B14F-4D97-AF65-F5344CB8AC3E}">
        <p14:creationId xmlns:p14="http://schemas.microsoft.com/office/powerpoint/2010/main" val="27796541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2EBD3-B98C-0D48-9CD1-EC638F336BC0}"/>
              </a:ext>
            </a:extLst>
          </p:cNvPr>
          <p:cNvSpPr>
            <a:spLocks noGrp="1"/>
          </p:cNvSpPr>
          <p:nvPr>
            <p:ph type="title"/>
          </p:nvPr>
        </p:nvSpPr>
        <p:spPr/>
        <p:txBody>
          <a:bodyPr/>
          <a:lstStyle/>
          <a:p>
            <a:r>
              <a:rPr lang="en-US" dirty="0"/>
              <a:t>Destroy your VPC</a:t>
            </a:r>
          </a:p>
        </p:txBody>
      </p:sp>
      <p:sp>
        <p:nvSpPr>
          <p:cNvPr id="3" name="Text Placeholder 2">
            <a:extLst>
              <a:ext uri="{FF2B5EF4-FFF2-40B4-BE49-F238E27FC236}">
                <a16:creationId xmlns:a16="http://schemas.microsoft.com/office/drawing/2014/main" id="{8EA8284E-8741-B34A-9699-4ADECDE9AA51}"/>
              </a:ext>
            </a:extLst>
          </p:cNvPr>
          <p:cNvSpPr>
            <a:spLocks noGrp="1"/>
          </p:cNvSpPr>
          <p:nvPr>
            <p:ph type="body" idx="1"/>
          </p:nvPr>
        </p:nvSpPr>
        <p:spPr/>
        <p:txBody>
          <a:bodyPr/>
          <a:lstStyle/>
          <a:p>
            <a:r>
              <a:rPr lang="en-US" dirty="0"/>
              <a:t> Now let’s destroy our VPC:</a:t>
            </a:r>
          </a:p>
          <a:p>
            <a:pPr lvl="1"/>
            <a:r>
              <a:rPr lang="en-US" dirty="0"/>
              <a:t> Go to the </a:t>
            </a:r>
            <a:r>
              <a:rPr lang="en-US" dirty="0" err="1"/>
              <a:t>aws</a:t>
            </a:r>
            <a:r>
              <a:rPr lang="en-US" dirty="0"/>
              <a:t> console, select the </a:t>
            </a:r>
            <a:r>
              <a:rPr lang="en-US" dirty="0" err="1"/>
              <a:t>vpc</a:t>
            </a:r>
            <a:r>
              <a:rPr lang="en-US" dirty="0"/>
              <a:t> that we just created in the checkbox on the left, go to actions, and select </a:t>
            </a:r>
            <a:r>
              <a:rPr lang="en-US" b="1" dirty="0"/>
              <a:t>Delete VPC</a:t>
            </a:r>
            <a:r>
              <a:rPr lang="en-US" dirty="0"/>
              <a:t> from the drop down.</a:t>
            </a:r>
          </a:p>
          <a:p>
            <a:r>
              <a:rPr lang="en-US" dirty="0"/>
              <a:t> We need to do this because, again: limit of five VPCs per region for AWS. These VPCs are a valuable commodity!</a:t>
            </a:r>
          </a:p>
        </p:txBody>
      </p:sp>
      <p:pic>
        <p:nvPicPr>
          <p:cNvPr id="4" name="Picture 3">
            <a:extLst>
              <a:ext uri="{FF2B5EF4-FFF2-40B4-BE49-F238E27FC236}">
                <a16:creationId xmlns:a16="http://schemas.microsoft.com/office/drawing/2014/main" id="{5279B468-C285-E743-91EC-D555D9E1C4A8}"/>
              </a:ext>
            </a:extLst>
          </p:cNvPr>
          <p:cNvPicPr>
            <a:picLocks noChangeAspect="1"/>
          </p:cNvPicPr>
          <p:nvPr/>
        </p:nvPicPr>
        <p:blipFill>
          <a:blip r:embed="rId2"/>
          <a:stretch>
            <a:fillRect/>
          </a:stretch>
        </p:blipFill>
        <p:spPr>
          <a:xfrm>
            <a:off x="4453757" y="3903717"/>
            <a:ext cx="2801883" cy="2801883"/>
          </a:xfrm>
          <a:prstGeom prst="rect">
            <a:avLst/>
          </a:prstGeom>
        </p:spPr>
      </p:pic>
    </p:spTree>
    <p:extLst>
      <p:ext uri="{BB962C8B-B14F-4D97-AF65-F5344CB8AC3E}">
        <p14:creationId xmlns:p14="http://schemas.microsoft.com/office/powerpoint/2010/main" val="950174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lt1"/>
                </a:solidFill>
                <a:latin typeface="Arial"/>
                <a:ea typeface="Arial"/>
                <a:cs typeface="Arial"/>
                <a:sym typeface="Arial"/>
              </a:rPr>
              <a:t>S3 Buckets</a:t>
            </a: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22497976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2FB17-C31D-074B-A3AD-2A61F76710BF}"/>
              </a:ext>
            </a:extLst>
          </p:cNvPr>
          <p:cNvSpPr>
            <a:spLocks noGrp="1"/>
          </p:cNvSpPr>
          <p:nvPr>
            <p:ph type="title"/>
          </p:nvPr>
        </p:nvSpPr>
        <p:spPr/>
        <p:txBody>
          <a:bodyPr/>
          <a:lstStyle/>
          <a:p>
            <a:r>
              <a:rPr lang="en-US" dirty="0"/>
              <a:t>Data foundations for applications</a:t>
            </a:r>
          </a:p>
        </p:txBody>
      </p:sp>
      <p:sp>
        <p:nvSpPr>
          <p:cNvPr id="3" name="Text Placeholder 2">
            <a:extLst>
              <a:ext uri="{FF2B5EF4-FFF2-40B4-BE49-F238E27FC236}">
                <a16:creationId xmlns:a16="http://schemas.microsoft.com/office/drawing/2014/main" id="{2B435F08-9740-3648-A541-58906B7CDDE6}"/>
              </a:ext>
            </a:extLst>
          </p:cNvPr>
          <p:cNvSpPr>
            <a:spLocks noGrp="1"/>
          </p:cNvSpPr>
          <p:nvPr>
            <p:ph type="body" idx="1"/>
          </p:nvPr>
        </p:nvSpPr>
        <p:spPr/>
        <p:txBody>
          <a:bodyPr/>
          <a:lstStyle/>
          <a:p>
            <a:r>
              <a:rPr lang="en-US" dirty="0"/>
              <a:t> So another big part of creating a large scale applications on AWS is the reliability of your data.</a:t>
            </a:r>
          </a:p>
          <a:p>
            <a:endParaRPr lang="en-US" dirty="0"/>
          </a:p>
          <a:p>
            <a:r>
              <a:rPr lang="en-US" dirty="0"/>
              <a:t> MYSQL instances crash. Postgres servers become unreachable. Data gets corrupted. How do we ensure that our data remains reachable in these events? </a:t>
            </a:r>
          </a:p>
          <a:p>
            <a:pPr marL="177800" indent="0">
              <a:buNone/>
            </a:pPr>
            <a:r>
              <a:rPr lang="en-US" dirty="0"/>
              <a:t> </a:t>
            </a:r>
          </a:p>
          <a:p>
            <a:r>
              <a:rPr lang="en-US" dirty="0"/>
              <a:t>Essentially the recommended way, in AWS, is to create a </a:t>
            </a:r>
            <a:r>
              <a:rPr lang="en-US" b="1" dirty="0"/>
              <a:t>data lake</a:t>
            </a:r>
            <a:r>
              <a:rPr lang="en-US" dirty="0"/>
              <a:t> model which means utilizing S3 buckets to store your data (usually as zipped files).</a:t>
            </a:r>
            <a:endParaRPr lang="en-US" b="1" dirty="0"/>
          </a:p>
        </p:txBody>
      </p:sp>
    </p:spTree>
    <p:extLst>
      <p:ext uri="{BB962C8B-B14F-4D97-AF65-F5344CB8AC3E}">
        <p14:creationId xmlns:p14="http://schemas.microsoft.com/office/powerpoint/2010/main" val="25471571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17F86-B929-CA42-B5B1-1B27B954A2B7}"/>
              </a:ext>
            </a:extLst>
          </p:cNvPr>
          <p:cNvSpPr>
            <a:spLocks noGrp="1"/>
          </p:cNvSpPr>
          <p:nvPr>
            <p:ph type="title"/>
          </p:nvPr>
        </p:nvSpPr>
        <p:spPr/>
        <p:txBody>
          <a:bodyPr/>
          <a:lstStyle/>
          <a:p>
            <a:r>
              <a:rPr lang="en-US" dirty="0"/>
              <a:t>Managing data in AWS</a:t>
            </a:r>
          </a:p>
        </p:txBody>
      </p:sp>
      <p:sp>
        <p:nvSpPr>
          <p:cNvPr id="3" name="Text Placeholder 2">
            <a:extLst>
              <a:ext uri="{FF2B5EF4-FFF2-40B4-BE49-F238E27FC236}">
                <a16:creationId xmlns:a16="http://schemas.microsoft.com/office/drawing/2014/main" id="{BEBDFDBD-AD02-7C41-B970-542FC4153FFD}"/>
              </a:ext>
            </a:extLst>
          </p:cNvPr>
          <p:cNvSpPr>
            <a:spLocks noGrp="1"/>
          </p:cNvSpPr>
          <p:nvPr>
            <p:ph type="body" idx="1"/>
          </p:nvPr>
        </p:nvSpPr>
        <p:spPr/>
        <p:txBody>
          <a:bodyPr/>
          <a:lstStyle/>
          <a:p>
            <a:r>
              <a:rPr lang="en-US" dirty="0"/>
              <a:t> When approaching the creation of a (mostly) serverless application on AWS there is only one piece of it that will not be ephemeral: the data.</a:t>
            </a:r>
          </a:p>
          <a:p>
            <a:r>
              <a:rPr lang="en-US" dirty="0"/>
              <a:t> Data should be the only </a:t>
            </a:r>
            <a:r>
              <a:rPr lang="en-US" b="1" dirty="0"/>
              <a:t>permanent</a:t>
            </a:r>
            <a:r>
              <a:rPr lang="en-US" dirty="0"/>
              <a:t> part of your application (yes- including the database). The idea here is that the raw data produced and consumed by your application lives somewhere where it will NOT disappear with the </a:t>
            </a:r>
            <a:r>
              <a:rPr lang="en-US" b="1" dirty="0"/>
              <a:t>rest of the code</a:t>
            </a:r>
            <a:r>
              <a:rPr lang="en-US" dirty="0"/>
              <a:t> when you put stuff up/take stuff down.</a:t>
            </a:r>
          </a:p>
        </p:txBody>
      </p:sp>
      <p:pic>
        <p:nvPicPr>
          <p:cNvPr id="4" name="Picture 3">
            <a:extLst>
              <a:ext uri="{FF2B5EF4-FFF2-40B4-BE49-F238E27FC236}">
                <a16:creationId xmlns:a16="http://schemas.microsoft.com/office/drawing/2014/main" id="{DA931F83-2558-0E43-B858-CC14F74A5C68}"/>
              </a:ext>
            </a:extLst>
          </p:cNvPr>
          <p:cNvPicPr>
            <a:picLocks noChangeAspect="1"/>
          </p:cNvPicPr>
          <p:nvPr/>
        </p:nvPicPr>
        <p:blipFill>
          <a:blip r:embed="rId2"/>
          <a:stretch>
            <a:fillRect/>
          </a:stretch>
        </p:blipFill>
        <p:spPr>
          <a:xfrm>
            <a:off x="4915985" y="4950371"/>
            <a:ext cx="1441459" cy="1578741"/>
          </a:xfrm>
          <a:prstGeom prst="rect">
            <a:avLst/>
          </a:prstGeom>
        </p:spPr>
      </p:pic>
    </p:spTree>
    <p:extLst>
      <p:ext uri="{BB962C8B-B14F-4D97-AF65-F5344CB8AC3E}">
        <p14:creationId xmlns:p14="http://schemas.microsoft.com/office/powerpoint/2010/main" val="29010755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45132-7870-7D40-8EB4-53F9275F79CA}"/>
              </a:ext>
            </a:extLst>
          </p:cNvPr>
          <p:cNvSpPr>
            <a:spLocks noGrp="1"/>
          </p:cNvSpPr>
          <p:nvPr>
            <p:ph type="title"/>
          </p:nvPr>
        </p:nvSpPr>
        <p:spPr/>
        <p:txBody>
          <a:bodyPr/>
          <a:lstStyle/>
          <a:p>
            <a:r>
              <a:rPr lang="en-US" dirty="0"/>
              <a:t>Data Philosophy</a:t>
            </a:r>
          </a:p>
        </p:txBody>
      </p:sp>
      <p:sp>
        <p:nvSpPr>
          <p:cNvPr id="3" name="Text Placeholder 2">
            <a:extLst>
              <a:ext uri="{FF2B5EF4-FFF2-40B4-BE49-F238E27FC236}">
                <a16:creationId xmlns:a16="http://schemas.microsoft.com/office/drawing/2014/main" id="{8054D666-D075-FD43-BDB6-B3206A36219E}"/>
              </a:ext>
            </a:extLst>
          </p:cNvPr>
          <p:cNvSpPr>
            <a:spLocks noGrp="1"/>
          </p:cNvSpPr>
          <p:nvPr>
            <p:ph type="body" idx="1"/>
          </p:nvPr>
        </p:nvSpPr>
        <p:spPr/>
        <p:txBody>
          <a:bodyPr/>
          <a:lstStyle/>
          <a:p>
            <a:r>
              <a:rPr lang="en-US" dirty="0"/>
              <a:t> So this is an important philosophical idea around architecting in AWS (so important that it’s worth repeating): </a:t>
            </a:r>
            <a:r>
              <a:rPr lang="en-US" b="1" dirty="0"/>
              <a:t>nothing in the infrastructure should be permanent here except for the data</a:t>
            </a:r>
            <a:r>
              <a:rPr lang="en-US" dirty="0"/>
              <a:t>.</a:t>
            </a:r>
          </a:p>
          <a:p>
            <a:r>
              <a:rPr lang="en-US" dirty="0"/>
              <a:t> So considering this- our data had </a:t>
            </a:r>
            <a:r>
              <a:rPr lang="en-US" b="1" dirty="0"/>
              <a:t>better be</a:t>
            </a:r>
            <a:r>
              <a:rPr lang="en-US" dirty="0"/>
              <a:t> robust, accessible, and in a form that meshes with just about any database in the AWS world.</a:t>
            </a:r>
          </a:p>
          <a:p>
            <a:r>
              <a:rPr lang="en-US" dirty="0"/>
              <a:t> The answer to this is to get everything we can down into .txt files and zip them…which means we need a place to store those text files…</a:t>
            </a:r>
          </a:p>
        </p:txBody>
      </p:sp>
    </p:spTree>
    <p:extLst>
      <p:ext uri="{BB962C8B-B14F-4D97-AF65-F5344CB8AC3E}">
        <p14:creationId xmlns:p14="http://schemas.microsoft.com/office/powerpoint/2010/main" val="3290266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9ABBE-11D1-5943-8F86-1E60E484325B}"/>
              </a:ext>
            </a:extLst>
          </p:cNvPr>
          <p:cNvSpPr>
            <a:spLocks noGrp="1"/>
          </p:cNvSpPr>
          <p:nvPr>
            <p:ph type="title"/>
          </p:nvPr>
        </p:nvSpPr>
        <p:spPr/>
        <p:txBody>
          <a:bodyPr/>
          <a:lstStyle/>
          <a:p>
            <a:r>
              <a:rPr lang="en-US" dirty="0"/>
              <a:t>Infrastructure philosophy</a:t>
            </a:r>
          </a:p>
        </p:txBody>
      </p:sp>
      <p:sp>
        <p:nvSpPr>
          <p:cNvPr id="3" name="Text Placeholder 2">
            <a:extLst>
              <a:ext uri="{FF2B5EF4-FFF2-40B4-BE49-F238E27FC236}">
                <a16:creationId xmlns:a16="http://schemas.microsoft.com/office/drawing/2014/main" id="{D64E6445-6D38-E240-B0AD-3B08D2994F48}"/>
              </a:ext>
            </a:extLst>
          </p:cNvPr>
          <p:cNvSpPr>
            <a:spLocks noGrp="1"/>
          </p:cNvSpPr>
          <p:nvPr>
            <p:ph type="body" idx="1"/>
          </p:nvPr>
        </p:nvSpPr>
        <p:spPr/>
        <p:txBody>
          <a:bodyPr/>
          <a:lstStyle/>
          <a:p>
            <a:r>
              <a:rPr lang="en-US" dirty="0"/>
              <a:t> The idea behind creating resources in AWS is that most of your infrastructure is </a:t>
            </a:r>
            <a:r>
              <a:rPr lang="en-US" b="1" dirty="0"/>
              <a:t>ephemeral</a:t>
            </a:r>
            <a:r>
              <a:rPr lang="en-US" dirty="0"/>
              <a:t>. You should be able to create it and rip it down at will. </a:t>
            </a:r>
          </a:p>
          <a:p>
            <a:r>
              <a:rPr lang="en-US" dirty="0"/>
              <a:t> Things like databases (MYSQL, Postgres, MSSQL, </a:t>
            </a:r>
            <a:r>
              <a:rPr lang="en-US" dirty="0" err="1"/>
              <a:t>etc</a:t>
            </a:r>
            <a:r>
              <a:rPr lang="en-US" dirty="0"/>
              <a:t>), servers (EC2 instances), and services (Kinesis streams, SQS, </a:t>
            </a:r>
            <a:r>
              <a:rPr lang="en-US" dirty="0" err="1"/>
              <a:t>etc</a:t>
            </a:r>
            <a:r>
              <a:rPr lang="en-US" dirty="0"/>
              <a:t>) should be, by nature, impermanent.</a:t>
            </a:r>
          </a:p>
          <a:p>
            <a:r>
              <a:rPr lang="en-US" dirty="0"/>
              <a:t> BUT- there </a:t>
            </a:r>
            <a:r>
              <a:rPr lang="en-US" b="1" dirty="0"/>
              <a:t>are</a:t>
            </a:r>
            <a:r>
              <a:rPr lang="en-US" dirty="0"/>
              <a:t> permanent things that need to be set up….specifically two:</a:t>
            </a:r>
          </a:p>
          <a:p>
            <a:pPr lvl="1"/>
            <a:r>
              <a:rPr lang="en-US" dirty="0"/>
              <a:t> Your network (the VPC)</a:t>
            </a:r>
          </a:p>
          <a:p>
            <a:pPr lvl="1"/>
            <a:r>
              <a:rPr lang="en-US" dirty="0"/>
              <a:t> Your data (the S3 bucket)</a:t>
            </a:r>
          </a:p>
        </p:txBody>
      </p:sp>
      <p:pic>
        <p:nvPicPr>
          <p:cNvPr id="5" name="Picture 4">
            <a:extLst>
              <a:ext uri="{FF2B5EF4-FFF2-40B4-BE49-F238E27FC236}">
                <a16:creationId xmlns:a16="http://schemas.microsoft.com/office/drawing/2014/main" id="{A1E00FBF-E7DE-554E-95C3-D3A722B05662}"/>
              </a:ext>
            </a:extLst>
          </p:cNvPr>
          <p:cNvPicPr>
            <a:picLocks noChangeAspect="1"/>
          </p:cNvPicPr>
          <p:nvPr/>
        </p:nvPicPr>
        <p:blipFill>
          <a:blip r:embed="rId2"/>
          <a:stretch>
            <a:fillRect/>
          </a:stretch>
        </p:blipFill>
        <p:spPr>
          <a:xfrm>
            <a:off x="6408125" y="5202620"/>
            <a:ext cx="1132390" cy="1414079"/>
          </a:xfrm>
          <a:prstGeom prst="rect">
            <a:avLst/>
          </a:prstGeom>
        </p:spPr>
      </p:pic>
    </p:spTree>
    <p:extLst>
      <p:ext uri="{BB962C8B-B14F-4D97-AF65-F5344CB8AC3E}">
        <p14:creationId xmlns:p14="http://schemas.microsoft.com/office/powerpoint/2010/main" val="18269780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5CF18-8232-D043-AAF2-F68D944F1979}"/>
              </a:ext>
            </a:extLst>
          </p:cNvPr>
          <p:cNvSpPr>
            <a:spLocks noGrp="1"/>
          </p:cNvSpPr>
          <p:nvPr>
            <p:ph type="title"/>
          </p:nvPr>
        </p:nvSpPr>
        <p:spPr/>
        <p:txBody>
          <a:bodyPr/>
          <a:lstStyle/>
          <a:p>
            <a:r>
              <a:rPr lang="en-US" dirty="0"/>
              <a:t>S3 Buckets</a:t>
            </a:r>
          </a:p>
        </p:txBody>
      </p:sp>
      <p:sp>
        <p:nvSpPr>
          <p:cNvPr id="3" name="Text Placeholder 2">
            <a:extLst>
              <a:ext uri="{FF2B5EF4-FFF2-40B4-BE49-F238E27FC236}">
                <a16:creationId xmlns:a16="http://schemas.microsoft.com/office/drawing/2014/main" id="{A9B66436-F888-3243-9B8D-71EB92AAE6CA}"/>
              </a:ext>
            </a:extLst>
          </p:cNvPr>
          <p:cNvSpPr>
            <a:spLocks noGrp="1"/>
          </p:cNvSpPr>
          <p:nvPr>
            <p:ph type="body" idx="1"/>
          </p:nvPr>
        </p:nvSpPr>
        <p:spPr/>
        <p:txBody>
          <a:bodyPr/>
          <a:lstStyle/>
          <a:p>
            <a:r>
              <a:rPr lang="en-US" dirty="0"/>
              <a:t> So once our VPC is created and we have a network that we can use to connect together all of our various services the next step is to set up our data layer</a:t>
            </a:r>
          </a:p>
          <a:p>
            <a:endParaRPr lang="en-US" dirty="0"/>
          </a:p>
          <a:p>
            <a:r>
              <a:rPr lang="en-US" dirty="0"/>
              <a:t>S3 buckets provide a fantastic way to save our data in a single abstraction that can be utilized by pretty much any of AWS’ data repositories (DynamoDB, Postgres, MYSQL, Redshift, </a:t>
            </a:r>
            <a:r>
              <a:rPr lang="en-US" dirty="0" err="1"/>
              <a:t>etc</a:t>
            </a:r>
            <a:r>
              <a:rPr lang="en-US" dirty="0"/>
              <a:t>)</a:t>
            </a:r>
          </a:p>
        </p:txBody>
      </p:sp>
      <p:pic>
        <p:nvPicPr>
          <p:cNvPr id="4" name="Picture 3">
            <a:extLst>
              <a:ext uri="{FF2B5EF4-FFF2-40B4-BE49-F238E27FC236}">
                <a16:creationId xmlns:a16="http://schemas.microsoft.com/office/drawing/2014/main" id="{5CA5737E-05D9-074E-B1FB-BBA3E01D5E12}"/>
              </a:ext>
            </a:extLst>
          </p:cNvPr>
          <p:cNvPicPr>
            <a:picLocks noChangeAspect="1"/>
          </p:cNvPicPr>
          <p:nvPr/>
        </p:nvPicPr>
        <p:blipFill>
          <a:blip r:embed="rId2"/>
          <a:stretch>
            <a:fillRect/>
          </a:stretch>
        </p:blipFill>
        <p:spPr>
          <a:xfrm>
            <a:off x="3525344" y="5204873"/>
            <a:ext cx="2093311" cy="1345700"/>
          </a:xfrm>
          <a:prstGeom prst="rect">
            <a:avLst/>
          </a:prstGeom>
        </p:spPr>
      </p:pic>
    </p:spTree>
    <p:extLst>
      <p:ext uri="{BB962C8B-B14F-4D97-AF65-F5344CB8AC3E}">
        <p14:creationId xmlns:p14="http://schemas.microsoft.com/office/powerpoint/2010/main" val="2379178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957FD-E879-514B-A03E-B973A3362773}"/>
              </a:ext>
            </a:extLst>
          </p:cNvPr>
          <p:cNvSpPr>
            <a:spLocks noGrp="1"/>
          </p:cNvSpPr>
          <p:nvPr>
            <p:ph type="title"/>
          </p:nvPr>
        </p:nvSpPr>
        <p:spPr/>
        <p:txBody>
          <a:bodyPr/>
          <a:lstStyle/>
          <a:p>
            <a:r>
              <a:rPr lang="en-US" dirty="0"/>
              <a:t>What are s3 buckets?</a:t>
            </a:r>
          </a:p>
        </p:txBody>
      </p:sp>
      <p:sp>
        <p:nvSpPr>
          <p:cNvPr id="3" name="Text Placeholder 2">
            <a:extLst>
              <a:ext uri="{FF2B5EF4-FFF2-40B4-BE49-F238E27FC236}">
                <a16:creationId xmlns:a16="http://schemas.microsoft.com/office/drawing/2014/main" id="{A2B915D3-1339-0047-9151-06BF89023AAB}"/>
              </a:ext>
            </a:extLst>
          </p:cNvPr>
          <p:cNvSpPr>
            <a:spLocks noGrp="1"/>
          </p:cNvSpPr>
          <p:nvPr>
            <p:ph type="body" idx="1"/>
          </p:nvPr>
        </p:nvSpPr>
        <p:spPr/>
        <p:txBody>
          <a:bodyPr/>
          <a:lstStyle/>
          <a:p>
            <a:r>
              <a:rPr lang="en-US" dirty="0"/>
              <a:t> S3 buckets are basically just directories that can store data. We can put in filesystems that can direct us to where our data files are stored. </a:t>
            </a:r>
          </a:p>
          <a:p>
            <a:endParaRPr lang="en-US" dirty="0"/>
          </a:p>
          <a:p>
            <a:r>
              <a:rPr lang="en-US" dirty="0"/>
              <a:t>The idea here is that the s3 bucket will be a storage repository for unstructured data. It isn’t intended that we directly query s3 (though we can)….instead it is the data source for moving things into Redshift, Dynamo, Kinesis, etc.</a:t>
            </a:r>
          </a:p>
        </p:txBody>
      </p:sp>
      <p:sp>
        <p:nvSpPr>
          <p:cNvPr id="4" name="TextBox 3">
            <a:extLst>
              <a:ext uri="{FF2B5EF4-FFF2-40B4-BE49-F238E27FC236}">
                <a16:creationId xmlns:a16="http://schemas.microsoft.com/office/drawing/2014/main" id="{F8C7857C-294C-AC4B-83D7-D334832684E6}"/>
              </a:ext>
            </a:extLst>
          </p:cNvPr>
          <p:cNvSpPr txBox="1"/>
          <p:nvPr/>
        </p:nvSpPr>
        <p:spPr>
          <a:xfrm>
            <a:off x="3310759" y="6589986"/>
            <a:ext cx="282450" cy="307777"/>
          </a:xfrm>
          <a:prstGeom prst="rect">
            <a:avLst/>
          </a:prstGeom>
          <a:noFill/>
        </p:spPr>
        <p:txBody>
          <a:bodyPr wrap="none" rtlCol="0">
            <a:spAutoFit/>
          </a:bodyPr>
          <a:lstStyle/>
          <a:p>
            <a:r>
              <a:rPr lang="en-US" dirty="0"/>
              <a:t>√</a:t>
            </a:r>
          </a:p>
        </p:txBody>
      </p:sp>
      <p:pic>
        <p:nvPicPr>
          <p:cNvPr id="5" name="Picture 4">
            <a:extLst>
              <a:ext uri="{FF2B5EF4-FFF2-40B4-BE49-F238E27FC236}">
                <a16:creationId xmlns:a16="http://schemas.microsoft.com/office/drawing/2014/main" id="{29429BB5-8D4C-E449-909B-537FC913EBF1}"/>
              </a:ext>
            </a:extLst>
          </p:cNvPr>
          <p:cNvPicPr>
            <a:picLocks noChangeAspect="1"/>
          </p:cNvPicPr>
          <p:nvPr/>
        </p:nvPicPr>
        <p:blipFill>
          <a:blip r:embed="rId2"/>
          <a:stretch>
            <a:fillRect/>
          </a:stretch>
        </p:blipFill>
        <p:spPr>
          <a:xfrm>
            <a:off x="4698124" y="5172573"/>
            <a:ext cx="1812816" cy="1364861"/>
          </a:xfrm>
          <a:prstGeom prst="rect">
            <a:avLst/>
          </a:prstGeom>
        </p:spPr>
      </p:pic>
    </p:spTree>
    <p:extLst>
      <p:ext uri="{BB962C8B-B14F-4D97-AF65-F5344CB8AC3E}">
        <p14:creationId xmlns:p14="http://schemas.microsoft.com/office/powerpoint/2010/main" val="8072521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1F129-FFBA-194A-A927-5CD565D2823D}"/>
              </a:ext>
            </a:extLst>
          </p:cNvPr>
          <p:cNvSpPr>
            <a:spLocks noGrp="1"/>
          </p:cNvSpPr>
          <p:nvPr>
            <p:ph type="title"/>
          </p:nvPr>
        </p:nvSpPr>
        <p:spPr/>
        <p:txBody>
          <a:bodyPr/>
          <a:lstStyle/>
          <a:p>
            <a:r>
              <a:rPr lang="en-US" dirty="0"/>
              <a:t>S3 filesystem structure for data</a:t>
            </a:r>
          </a:p>
        </p:txBody>
      </p:sp>
      <p:sp>
        <p:nvSpPr>
          <p:cNvPr id="3" name="Text Placeholder 2">
            <a:extLst>
              <a:ext uri="{FF2B5EF4-FFF2-40B4-BE49-F238E27FC236}">
                <a16:creationId xmlns:a16="http://schemas.microsoft.com/office/drawing/2014/main" id="{96A60541-B5A8-7A4E-A000-E2A32EF203C4}"/>
              </a:ext>
            </a:extLst>
          </p:cNvPr>
          <p:cNvSpPr>
            <a:spLocks noGrp="1"/>
          </p:cNvSpPr>
          <p:nvPr>
            <p:ph type="body" idx="1"/>
          </p:nvPr>
        </p:nvSpPr>
        <p:spPr/>
        <p:txBody>
          <a:bodyPr/>
          <a:lstStyle/>
          <a:p>
            <a:r>
              <a:rPr lang="en-US" dirty="0"/>
              <a:t> So the ideal way for us to get data into s3 buckets is to set up a filesystem with dates (this is the traditional way to do it)</a:t>
            </a:r>
          </a:p>
          <a:p>
            <a:r>
              <a:rPr lang="en-US" dirty="0"/>
              <a:t> You can do this by the hour, by the minute, or by the second (up to you)- but your filesystem should be: </a:t>
            </a:r>
            <a:br>
              <a:rPr lang="en-US" dirty="0"/>
            </a:br>
            <a:endParaRPr lang="en-US" dirty="0"/>
          </a:p>
        </p:txBody>
      </p:sp>
      <p:sp>
        <p:nvSpPr>
          <p:cNvPr id="5" name="TextBox 4">
            <a:extLst>
              <a:ext uri="{FF2B5EF4-FFF2-40B4-BE49-F238E27FC236}">
                <a16:creationId xmlns:a16="http://schemas.microsoft.com/office/drawing/2014/main" id="{F93066B2-A8B9-E444-9677-257949E2805F}"/>
              </a:ext>
            </a:extLst>
          </p:cNvPr>
          <p:cNvSpPr txBox="1"/>
          <p:nvPr/>
        </p:nvSpPr>
        <p:spPr>
          <a:xfrm>
            <a:off x="536027" y="3886199"/>
            <a:ext cx="8156028" cy="461665"/>
          </a:xfrm>
          <a:prstGeom prst="rect">
            <a:avLst/>
          </a:prstGeom>
          <a:solidFill>
            <a:schemeClr val="tx1"/>
          </a:solidFill>
        </p:spPr>
        <p:txBody>
          <a:bodyPr wrap="square" rtlCol="0">
            <a:spAutoFit/>
          </a:bodyPr>
          <a:lstStyle/>
          <a:p>
            <a:r>
              <a:rPr lang="en-US" sz="2400" dirty="0" err="1">
                <a:solidFill>
                  <a:schemeClr val="accent2">
                    <a:lumMod val="20000"/>
                    <a:lumOff val="80000"/>
                  </a:schemeClr>
                </a:solidFill>
              </a:rPr>
              <a:t>Myfilesystem</a:t>
            </a:r>
            <a:r>
              <a:rPr lang="en-US" sz="2400" dirty="0">
                <a:solidFill>
                  <a:schemeClr val="accent2">
                    <a:lumMod val="20000"/>
                    <a:lumOff val="80000"/>
                  </a:schemeClr>
                </a:solidFill>
              </a:rPr>
              <a:t>/2019/05/24/10/02/30/</a:t>
            </a:r>
            <a:r>
              <a:rPr lang="en-US" sz="2400" dirty="0" err="1">
                <a:solidFill>
                  <a:schemeClr val="accent2">
                    <a:lumMod val="20000"/>
                    <a:lumOff val="80000"/>
                  </a:schemeClr>
                </a:solidFill>
              </a:rPr>
              <a:t>somedata.tar.gz</a:t>
            </a:r>
            <a:endParaRPr lang="en-US" sz="2400" dirty="0">
              <a:solidFill>
                <a:schemeClr val="accent2">
                  <a:lumMod val="20000"/>
                  <a:lumOff val="80000"/>
                </a:schemeClr>
              </a:solidFill>
            </a:endParaRPr>
          </a:p>
        </p:txBody>
      </p:sp>
      <p:pic>
        <p:nvPicPr>
          <p:cNvPr id="6" name="Picture 5">
            <a:extLst>
              <a:ext uri="{FF2B5EF4-FFF2-40B4-BE49-F238E27FC236}">
                <a16:creationId xmlns:a16="http://schemas.microsoft.com/office/drawing/2014/main" id="{B9849311-BCE5-E443-9D8D-B7B355022128}"/>
              </a:ext>
            </a:extLst>
          </p:cNvPr>
          <p:cNvPicPr>
            <a:picLocks noChangeAspect="1"/>
          </p:cNvPicPr>
          <p:nvPr/>
        </p:nvPicPr>
        <p:blipFill>
          <a:blip r:embed="rId2"/>
          <a:stretch>
            <a:fillRect/>
          </a:stretch>
        </p:blipFill>
        <p:spPr>
          <a:xfrm>
            <a:off x="2571750" y="4470400"/>
            <a:ext cx="4000500" cy="2032000"/>
          </a:xfrm>
          <a:prstGeom prst="rect">
            <a:avLst/>
          </a:prstGeom>
        </p:spPr>
      </p:pic>
    </p:spTree>
    <p:extLst>
      <p:ext uri="{BB962C8B-B14F-4D97-AF65-F5344CB8AC3E}">
        <p14:creationId xmlns:p14="http://schemas.microsoft.com/office/powerpoint/2010/main" val="36239684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A276-B670-7346-8930-93248BA6FF0D}"/>
              </a:ext>
            </a:extLst>
          </p:cNvPr>
          <p:cNvSpPr>
            <a:spLocks noGrp="1"/>
          </p:cNvSpPr>
          <p:nvPr>
            <p:ph type="title"/>
          </p:nvPr>
        </p:nvSpPr>
        <p:spPr/>
        <p:txBody>
          <a:bodyPr/>
          <a:lstStyle/>
          <a:p>
            <a:r>
              <a:rPr lang="en-US" dirty="0"/>
              <a:t>Getting Data INTO your filesystem</a:t>
            </a:r>
          </a:p>
        </p:txBody>
      </p:sp>
      <p:sp>
        <p:nvSpPr>
          <p:cNvPr id="3" name="Text Placeholder 2">
            <a:extLst>
              <a:ext uri="{FF2B5EF4-FFF2-40B4-BE49-F238E27FC236}">
                <a16:creationId xmlns:a16="http://schemas.microsoft.com/office/drawing/2014/main" id="{8959933F-89A1-3D46-9212-9966D693237D}"/>
              </a:ext>
            </a:extLst>
          </p:cNvPr>
          <p:cNvSpPr>
            <a:spLocks noGrp="1"/>
          </p:cNvSpPr>
          <p:nvPr>
            <p:ph type="body" idx="1"/>
          </p:nvPr>
        </p:nvSpPr>
        <p:spPr/>
        <p:txBody>
          <a:bodyPr/>
          <a:lstStyle/>
          <a:p>
            <a:r>
              <a:rPr lang="en-US" dirty="0"/>
              <a:t> So up to this point we’ve been addressing </a:t>
            </a:r>
            <a:r>
              <a:rPr lang="en-US" b="1" dirty="0"/>
              <a:t>how</a:t>
            </a:r>
            <a:r>
              <a:rPr lang="en-US" dirty="0"/>
              <a:t> to store our data but we haven’t talked a lot about the specifics around how we will move data around.</a:t>
            </a:r>
          </a:p>
          <a:p>
            <a:r>
              <a:rPr lang="en-US" dirty="0"/>
              <a:t> The other advantage of using s3 for this type of data storage is that there are numerous options for getting data into s3. </a:t>
            </a:r>
          </a:p>
          <a:p>
            <a:pPr lvl="1"/>
            <a:r>
              <a:rPr lang="en-US" dirty="0"/>
              <a:t>We can </a:t>
            </a:r>
            <a:r>
              <a:rPr lang="en-US" b="1" dirty="0"/>
              <a:t>mount</a:t>
            </a:r>
            <a:r>
              <a:rPr lang="en-US" dirty="0"/>
              <a:t> the data from another folder (in AWS speak this is a “sync”)</a:t>
            </a:r>
          </a:p>
          <a:p>
            <a:pPr lvl="1"/>
            <a:r>
              <a:rPr lang="en-US" dirty="0"/>
              <a:t> We can use </a:t>
            </a:r>
            <a:r>
              <a:rPr lang="en-US" b="1" dirty="0"/>
              <a:t>lambdas</a:t>
            </a:r>
            <a:r>
              <a:rPr lang="en-US" dirty="0"/>
              <a:t> to move data in</a:t>
            </a:r>
          </a:p>
          <a:p>
            <a:pPr lvl="1"/>
            <a:r>
              <a:rPr lang="en-US" dirty="0"/>
              <a:t> We can use </a:t>
            </a:r>
            <a:r>
              <a:rPr lang="en-US" b="1" dirty="0"/>
              <a:t>Kinesis</a:t>
            </a:r>
          </a:p>
          <a:p>
            <a:pPr lvl="1"/>
            <a:r>
              <a:rPr lang="en-US" b="1" dirty="0"/>
              <a:t> </a:t>
            </a:r>
            <a:r>
              <a:rPr lang="en-US" dirty="0"/>
              <a:t>We can put backups of existing tables in there</a:t>
            </a:r>
          </a:p>
        </p:txBody>
      </p:sp>
    </p:spTree>
    <p:extLst>
      <p:ext uri="{BB962C8B-B14F-4D97-AF65-F5344CB8AC3E}">
        <p14:creationId xmlns:p14="http://schemas.microsoft.com/office/powerpoint/2010/main" val="41706242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4B4D9-50B8-5644-81E4-630B07E3D4BC}"/>
              </a:ext>
            </a:extLst>
          </p:cNvPr>
          <p:cNvSpPr>
            <a:spLocks noGrp="1"/>
          </p:cNvSpPr>
          <p:nvPr>
            <p:ph type="title"/>
          </p:nvPr>
        </p:nvSpPr>
        <p:spPr/>
        <p:txBody>
          <a:bodyPr/>
          <a:lstStyle/>
          <a:p>
            <a:r>
              <a:rPr lang="en-US" dirty="0"/>
              <a:t> More getting data into s3</a:t>
            </a:r>
          </a:p>
        </p:txBody>
      </p:sp>
      <p:sp>
        <p:nvSpPr>
          <p:cNvPr id="3" name="Text Placeholder 2">
            <a:extLst>
              <a:ext uri="{FF2B5EF4-FFF2-40B4-BE49-F238E27FC236}">
                <a16:creationId xmlns:a16="http://schemas.microsoft.com/office/drawing/2014/main" id="{E297AF7A-EFA1-6940-AE7D-0B63D7199F67}"/>
              </a:ext>
            </a:extLst>
          </p:cNvPr>
          <p:cNvSpPr>
            <a:spLocks noGrp="1"/>
          </p:cNvSpPr>
          <p:nvPr>
            <p:ph type="body" idx="1"/>
          </p:nvPr>
        </p:nvSpPr>
        <p:spPr/>
        <p:txBody>
          <a:bodyPr/>
          <a:lstStyle/>
          <a:p>
            <a:r>
              <a:rPr lang="en-US" dirty="0"/>
              <a:t> There are NUMEROUS methods to move data into s3 buckets that are outside of the scope but the broader takeaway here is that we want to use s3 as our </a:t>
            </a:r>
            <a:r>
              <a:rPr lang="en-US" b="1" dirty="0"/>
              <a:t>base level data store</a:t>
            </a:r>
            <a:r>
              <a:rPr lang="en-US" dirty="0"/>
              <a:t>. </a:t>
            </a:r>
          </a:p>
          <a:p>
            <a:r>
              <a:rPr lang="en-US" dirty="0"/>
              <a:t> Even</a:t>
            </a:r>
            <a:r>
              <a:rPr lang="en-US" b="1" dirty="0"/>
              <a:t> within</a:t>
            </a:r>
            <a:r>
              <a:rPr lang="en-US" dirty="0"/>
              <a:t> s3 there are further options- like </a:t>
            </a:r>
            <a:r>
              <a:rPr lang="en-US" b="1" dirty="0"/>
              <a:t>s3 glacier</a:t>
            </a:r>
            <a:r>
              <a:rPr lang="en-US" dirty="0"/>
              <a:t> which can be utilized for long term storage of data that you hardly ever use. </a:t>
            </a:r>
          </a:p>
          <a:p>
            <a:r>
              <a:rPr lang="en-US" dirty="0"/>
              <a:t> If you have a situation where you are getting tons of data in you can move data &gt; 6 months old into glacier for storage.</a:t>
            </a:r>
          </a:p>
        </p:txBody>
      </p:sp>
      <p:pic>
        <p:nvPicPr>
          <p:cNvPr id="4" name="Picture 3">
            <a:extLst>
              <a:ext uri="{FF2B5EF4-FFF2-40B4-BE49-F238E27FC236}">
                <a16:creationId xmlns:a16="http://schemas.microsoft.com/office/drawing/2014/main" id="{C1EAF701-E50B-5245-AA46-30FD97BFF6ED}"/>
              </a:ext>
            </a:extLst>
          </p:cNvPr>
          <p:cNvPicPr>
            <a:picLocks noChangeAspect="1"/>
          </p:cNvPicPr>
          <p:nvPr/>
        </p:nvPicPr>
        <p:blipFill>
          <a:blip r:embed="rId2"/>
          <a:stretch>
            <a:fillRect/>
          </a:stretch>
        </p:blipFill>
        <p:spPr>
          <a:xfrm>
            <a:off x="3949262" y="5460124"/>
            <a:ext cx="1245476" cy="1245476"/>
          </a:xfrm>
          <a:prstGeom prst="rect">
            <a:avLst/>
          </a:prstGeom>
        </p:spPr>
      </p:pic>
    </p:spTree>
    <p:extLst>
      <p:ext uri="{BB962C8B-B14F-4D97-AF65-F5344CB8AC3E}">
        <p14:creationId xmlns:p14="http://schemas.microsoft.com/office/powerpoint/2010/main" val="619932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7D6B1-6EB5-7B4D-8E58-7629CF43CA1B}"/>
              </a:ext>
            </a:extLst>
          </p:cNvPr>
          <p:cNvSpPr>
            <a:spLocks noGrp="1"/>
          </p:cNvSpPr>
          <p:nvPr>
            <p:ph type="title"/>
          </p:nvPr>
        </p:nvSpPr>
        <p:spPr/>
        <p:txBody>
          <a:bodyPr/>
          <a:lstStyle/>
          <a:p>
            <a:r>
              <a:rPr lang="en-US" dirty="0"/>
              <a:t>Levels of data</a:t>
            </a:r>
          </a:p>
        </p:txBody>
      </p:sp>
      <p:sp>
        <p:nvSpPr>
          <p:cNvPr id="3" name="Text Placeholder 2">
            <a:extLst>
              <a:ext uri="{FF2B5EF4-FFF2-40B4-BE49-F238E27FC236}">
                <a16:creationId xmlns:a16="http://schemas.microsoft.com/office/drawing/2014/main" id="{99D4F19D-7102-1144-BF28-F978BD78C237}"/>
              </a:ext>
            </a:extLst>
          </p:cNvPr>
          <p:cNvSpPr>
            <a:spLocks noGrp="1"/>
          </p:cNvSpPr>
          <p:nvPr>
            <p:ph type="body" idx="1"/>
          </p:nvPr>
        </p:nvSpPr>
        <p:spPr/>
        <p:txBody>
          <a:bodyPr/>
          <a:lstStyle/>
          <a:p>
            <a:r>
              <a:rPr lang="en-US" dirty="0"/>
              <a:t> Let’s create another distinction here in how most applications utilize data…let’s call it </a:t>
            </a:r>
            <a:r>
              <a:rPr lang="en-US" b="1" dirty="0"/>
              <a:t>cached</a:t>
            </a:r>
            <a:r>
              <a:rPr lang="en-US" dirty="0"/>
              <a:t> data- which the data that is </a:t>
            </a:r>
            <a:r>
              <a:rPr lang="en-US" i="1" dirty="0"/>
              <a:t>actively used</a:t>
            </a:r>
            <a:r>
              <a:rPr lang="en-US" dirty="0"/>
              <a:t> by the application and the </a:t>
            </a:r>
            <a:r>
              <a:rPr lang="en-US" b="1" dirty="0"/>
              <a:t>stored data</a:t>
            </a:r>
            <a:r>
              <a:rPr lang="en-US" dirty="0"/>
              <a:t>- which is the data used in the SQL database. </a:t>
            </a:r>
          </a:p>
          <a:p>
            <a:r>
              <a:rPr lang="en-US" dirty="0"/>
              <a:t> The </a:t>
            </a:r>
            <a:r>
              <a:rPr lang="en-US" b="1" dirty="0"/>
              <a:t>stored data</a:t>
            </a:r>
            <a:r>
              <a:rPr lang="en-US" dirty="0"/>
              <a:t> is the data that will be used by your analysts, data scientists, and Business Intelligence groups to do analysis. It’s stuff that isn’t </a:t>
            </a:r>
            <a:r>
              <a:rPr lang="en-US" b="1" i="1" dirty="0"/>
              <a:t>actively</a:t>
            </a:r>
            <a:r>
              <a:rPr lang="en-US" i="1" dirty="0"/>
              <a:t> </a:t>
            </a:r>
            <a:r>
              <a:rPr lang="en-US" dirty="0"/>
              <a:t>being used by your application.</a:t>
            </a:r>
          </a:p>
        </p:txBody>
      </p:sp>
      <p:pic>
        <p:nvPicPr>
          <p:cNvPr id="4" name="Picture 3">
            <a:extLst>
              <a:ext uri="{FF2B5EF4-FFF2-40B4-BE49-F238E27FC236}">
                <a16:creationId xmlns:a16="http://schemas.microsoft.com/office/drawing/2014/main" id="{5FAF8CD6-BA77-8445-8592-7230CCB81F7A}"/>
              </a:ext>
            </a:extLst>
          </p:cNvPr>
          <p:cNvPicPr>
            <a:picLocks noChangeAspect="1"/>
          </p:cNvPicPr>
          <p:nvPr/>
        </p:nvPicPr>
        <p:blipFill>
          <a:blip r:embed="rId2"/>
          <a:stretch>
            <a:fillRect/>
          </a:stretch>
        </p:blipFill>
        <p:spPr>
          <a:xfrm>
            <a:off x="3846785" y="5486400"/>
            <a:ext cx="1926021" cy="1078572"/>
          </a:xfrm>
          <a:prstGeom prst="rect">
            <a:avLst/>
          </a:prstGeom>
        </p:spPr>
      </p:pic>
    </p:spTree>
    <p:extLst>
      <p:ext uri="{BB962C8B-B14F-4D97-AF65-F5344CB8AC3E}">
        <p14:creationId xmlns:p14="http://schemas.microsoft.com/office/powerpoint/2010/main" val="23204168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0DD36-0BEC-3445-853E-2191342141D7}"/>
              </a:ext>
            </a:extLst>
          </p:cNvPr>
          <p:cNvSpPr>
            <a:spLocks noGrp="1"/>
          </p:cNvSpPr>
          <p:nvPr>
            <p:ph type="title"/>
          </p:nvPr>
        </p:nvSpPr>
        <p:spPr/>
        <p:txBody>
          <a:bodyPr/>
          <a:lstStyle/>
          <a:p>
            <a:r>
              <a:rPr lang="en-US" dirty="0"/>
              <a:t>Data Levels (continued)</a:t>
            </a:r>
          </a:p>
        </p:txBody>
      </p:sp>
      <p:sp>
        <p:nvSpPr>
          <p:cNvPr id="3" name="Text Placeholder 2">
            <a:extLst>
              <a:ext uri="{FF2B5EF4-FFF2-40B4-BE49-F238E27FC236}">
                <a16:creationId xmlns:a16="http://schemas.microsoft.com/office/drawing/2014/main" id="{016978F8-2757-114B-AEFF-46BDBD48C21F}"/>
              </a:ext>
            </a:extLst>
          </p:cNvPr>
          <p:cNvSpPr>
            <a:spLocks noGrp="1"/>
          </p:cNvSpPr>
          <p:nvPr>
            <p:ph type="body" idx="1"/>
          </p:nvPr>
        </p:nvSpPr>
        <p:spPr/>
        <p:txBody>
          <a:bodyPr/>
          <a:lstStyle/>
          <a:p>
            <a:r>
              <a:rPr lang="en-US" dirty="0"/>
              <a:t> The temporary or </a:t>
            </a:r>
            <a:r>
              <a:rPr lang="en-US" b="1" i="1" dirty="0"/>
              <a:t>cached</a:t>
            </a:r>
            <a:r>
              <a:rPr lang="en-US" dirty="0"/>
              <a:t> data is the data that your application is using. Things like “current score” for a video game or “current level” would be cached data while “layout of the level” would be </a:t>
            </a:r>
            <a:r>
              <a:rPr lang="en-US" b="1" i="1" dirty="0"/>
              <a:t>stored</a:t>
            </a:r>
            <a:r>
              <a:rPr lang="en-US" dirty="0"/>
              <a:t> data. </a:t>
            </a:r>
          </a:p>
          <a:p>
            <a:r>
              <a:rPr lang="en-US" dirty="0"/>
              <a:t> </a:t>
            </a:r>
            <a:r>
              <a:rPr lang="en-US" b="1" i="1" dirty="0"/>
              <a:t>Stored Data:</a:t>
            </a:r>
            <a:r>
              <a:rPr lang="en-US" i="1" dirty="0"/>
              <a:t> </a:t>
            </a:r>
            <a:r>
              <a:rPr lang="en-US" dirty="0"/>
              <a:t>is the type of data that we can set up a TIMER to send to the s3 bucket (every hour, every day, every 15 minutes, or all of the above). It’s usually structured to make it easier for analysis.</a:t>
            </a:r>
          </a:p>
          <a:p>
            <a:r>
              <a:rPr lang="en-US" dirty="0"/>
              <a:t> </a:t>
            </a:r>
            <a:r>
              <a:rPr lang="en-US" b="1" i="1" dirty="0"/>
              <a:t>Cached data</a:t>
            </a:r>
            <a:r>
              <a:rPr lang="en-US" i="1" dirty="0"/>
              <a:t>:</a:t>
            </a:r>
            <a:r>
              <a:rPr lang="en-US" dirty="0"/>
              <a:t> is usually unstructured and needed within milliseconds.</a:t>
            </a:r>
          </a:p>
        </p:txBody>
      </p:sp>
    </p:spTree>
    <p:extLst>
      <p:ext uri="{BB962C8B-B14F-4D97-AF65-F5344CB8AC3E}">
        <p14:creationId xmlns:p14="http://schemas.microsoft.com/office/powerpoint/2010/main" val="24984034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B4179-FDB6-8448-AFBF-3AB000915DF7}"/>
              </a:ext>
            </a:extLst>
          </p:cNvPr>
          <p:cNvSpPr>
            <a:spLocks noGrp="1"/>
          </p:cNvSpPr>
          <p:nvPr>
            <p:ph type="title"/>
          </p:nvPr>
        </p:nvSpPr>
        <p:spPr/>
        <p:txBody>
          <a:bodyPr/>
          <a:lstStyle/>
          <a:p>
            <a:r>
              <a:rPr lang="en-US" dirty="0"/>
              <a:t>Putting data in S3</a:t>
            </a:r>
          </a:p>
        </p:txBody>
      </p:sp>
      <p:sp>
        <p:nvSpPr>
          <p:cNvPr id="3" name="Text Placeholder 2">
            <a:extLst>
              <a:ext uri="{FF2B5EF4-FFF2-40B4-BE49-F238E27FC236}">
                <a16:creationId xmlns:a16="http://schemas.microsoft.com/office/drawing/2014/main" id="{4F8FB58E-AB4B-7642-8CF3-FF5420FE2E75}"/>
              </a:ext>
            </a:extLst>
          </p:cNvPr>
          <p:cNvSpPr>
            <a:spLocks noGrp="1"/>
          </p:cNvSpPr>
          <p:nvPr>
            <p:ph type="body" idx="1"/>
          </p:nvPr>
        </p:nvSpPr>
        <p:spPr/>
        <p:txBody>
          <a:bodyPr/>
          <a:lstStyle/>
          <a:p>
            <a:r>
              <a:rPr lang="en-US" dirty="0"/>
              <a:t> With RDS instances in AWS we have the option to back up all data to S3 buckets…which we will do in the lab. Using AWS resources will </a:t>
            </a:r>
            <a:r>
              <a:rPr lang="en-US" b="1" dirty="0"/>
              <a:t>generally</a:t>
            </a:r>
            <a:r>
              <a:rPr lang="en-US" dirty="0"/>
              <a:t> allow you to do this without having to manually add in a “move data once an hour” command.</a:t>
            </a:r>
          </a:p>
          <a:p>
            <a:r>
              <a:rPr lang="en-US" dirty="0"/>
              <a:t> Restoring backups from s3 is another easy move to make from AWS. We’ll do a demo on that next.</a:t>
            </a:r>
          </a:p>
        </p:txBody>
      </p:sp>
      <p:pic>
        <p:nvPicPr>
          <p:cNvPr id="4" name="Picture 3">
            <a:extLst>
              <a:ext uri="{FF2B5EF4-FFF2-40B4-BE49-F238E27FC236}">
                <a16:creationId xmlns:a16="http://schemas.microsoft.com/office/drawing/2014/main" id="{D94A190C-438A-544B-8B4C-E2B0B225C698}"/>
              </a:ext>
            </a:extLst>
          </p:cNvPr>
          <p:cNvPicPr>
            <a:picLocks noChangeAspect="1"/>
          </p:cNvPicPr>
          <p:nvPr/>
        </p:nvPicPr>
        <p:blipFill>
          <a:blip r:embed="rId2"/>
          <a:stretch>
            <a:fillRect/>
          </a:stretch>
        </p:blipFill>
        <p:spPr>
          <a:xfrm>
            <a:off x="1881352" y="4512550"/>
            <a:ext cx="5202402" cy="2193050"/>
          </a:xfrm>
          <a:prstGeom prst="rect">
            <a:avLst/>
          </a:prstGeom>
        </p:spPr>
      </p:pic>
    </p:spTree>
    <p:extLst>
      <p:ext uri="{BB962C8B-B14F-4D97-AF65-F5344CB8AC3E}">
        <p14:creationId xmlns:p14="http://schemas.microsoft.com/office/powerpoint/2010/main" val="13793697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935421" y="2962585"/>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err="1">
                <a:solidFill>
                  <a:schemeClr val="lt1"/>
                </a:solidFill>
                <a:latin typeface="Arial"/>
                <a:ea typeface="Arial"/>
                <a:cs typeface="Arial"/>
                <a:sym typeface="Arial"/>
              </a:rPr>
              <a:t>Elasticache</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3025261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EB8BD-9B39-B343-A6A8-FEDF79B7F889}"/>
              </a:ext>
            </a:extLst>
          </p:cNvPr>
          <p:cNvSpPr>
            <a:spLocks noGrp="1"/>
          </p:cNvSpPr>
          <p:nvPr>
            <p:ph type="title"/>
          </p:nvPr>
        </p:nvSpPr>
        <p:spPr/>
        <p:txBody>
          <a:bodyPr/>
          <a:lstStyle/>
          <a:p>
            <a:r>
              <a:rPr lang="en-US" dirty="0"/>
              <a:t>But what about data I’m using? </a:t>
            </a:r>
          </a:p>
        </p:txBody>
      </p:sp>
      <p:sp>
        <p:nvSpPr>
          <p:cNvPr id="3" name="Text Placeholder 2">
            <a:extLst>
              <a:ext uri="{FF2B5EF4-FFF2-40B4-BE49-F238E27FC236}">
                <a16:creationId xmlns:a16="http://schemas.microsoft.com/office/drawing/2014/main" id="{EC77636A-0A7E-F641-9550-FC2065094E53}"/>
              </a:ext>
            </a:extLst>
          </p:cNvPr>
          <p:cNvSpPr>
            <a:spLocks noGrp="1"/>
          </p:cNvSpPr>
          <p:nvPr>
            <p:ph type="body" idx="1"/>
          </p:nvPr>
        </p:nvSpPr>
        <p:spPr/>
        <p:txBody>
          <a:bodyPr/>
          <a:lstStyle/>
          <a:p>
            <a:r>
              <a:rPr lang="en-US" dirty="0"/>
              <a:t> So for data being used by the application it is generally expected that you will add in a </a:t>
            </a:r>
            <a:r>
              <a:rPr lang="en-US" b="1" dirty="0"/>
              <a:t>caching layer</a:t>
            </a:r>
            <a:r>
              <a:rPr lang="en-US" dirty="0"/>
              <a:t> that will give you the ability to store your data in binary form and retrieve it quickly.</a:t>
            </a:r>
          </a:p>
          <a:p>
            <a:r>
              <a:rPr lang="en-US" dirty="0"/>
              <a:t> The good news is that AWS comes with a lot of options for this…the most popular being the </a:t>
            </a:r>
            <a:r>
              <a:rPr lang="en-US" b="1" dirty="0" err="1"/>
              <a:t>elasticache</a:t>
            </a:r>
            <a:r>
              <a:rPr lang="en-US" dirty="0"/>
              <a:t> service.</a:t>
            </a:r>
          </a:p>
        </p:txBody>
      </p:sp>
      <p:pic>
        <p:nvPicPr>
          <p:cNvPr id="4" name="Picture 3">
            <a:extLst>
              <a:ext uri="{FF2B5EF4-FFF2-40B4-BE49-F238E27FC236}">
                <a16:creationId xmlns:a16="http://schemas.microsoft.com/office/drawing/2014/main" id="{32A10F8D-B248-D14F-9CE9-0B44524EDFB1}"/>
              </a:ext>
            </a:extLst>
          </p:cNvPr>
          <p:cNvPicPr>
            <a:picLocks noChangeAspect="1"/>
          </p:cNvPicPr>
          <p:nvPr/>
        </p:nvPicPr>
        <p:blipFill>
          <a:blip r:embed="rId2"/>
          <a:stretch>
            <a:fillRect/>
          </a:stretch>
        </p:blipFill>
        <p:spPr>
          <a:xfrm>
            <a:off x="3636908" y="4751333"/>
            <a:ext cx="1870184" cy="1870184"/>
          </a:xfrm>
          <a:prstGeom prst="rect">
            <a:avLst/>
          </a:prstGeom>
        </p:spPr>
      </p:pic>
    </p:spTree>
    <p:extLst>
      <p:ext uri="{BB962C8B-B14F-4D97-AF65-F5344CB8AC3E}">
        <p14:creationId xmlns:p14="http://schemas.microsoft.com/office/powerpoint/2010/main" val="2929413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D3A48-254E-2F4E-8F46-B10720314610}"/>
              </a:ext>
            </a:extLst>
          </p:cNvPr>
          <p:cNvSpPr>
            <a:spLocks noGrp="1"/>
          </p:cNvSpPr>
          <p:nvPr>
            <p:ph type="title"/>
          </p:nvPr>
        </p:nvSpPr>
        <p:spPr/>
        <p:txBody>
          <a:bodyPr/>
          <a:lstStyle/>
          <a:p>
            <a:r>
              <a:rPr lang="en-US" dirty="0"/>
              <a:t>Ephemeral vs permanent infrastructure</a:t>
            </a:r>
          </a:p>
        </p:txBody>
      </p:sp>
      <p:sp>
        <p:nvSpPr>
          <p:cNvPr id="3" name="Text Placeholder 2">
            <a:extLst>
              <a:ext uri="{FF2B5EF4-FFF2-40B4-BE49-F238E27FC236}">
                <a16:creationId xmlns:a16="http://schemas.microsoft.com/office/drawing/2014/main" id="{A8EB5823-39D5-604F-8F22-028D3C482CCC}"/>
              </a:ext>
            </a:extLst>
          </p:cNvPr>
          <p:cNvSpPr>
            <a:spLocks noGrp="1"/>
          </p:cNvSpPr>
          <p:nvPr>
            <p:ph type="body" idx="1"/>
          </p:nvPr>
        </p:nvSpPr>
        <p:spPr/>
        <p:txBody>
          <a:bodyPr/>
          <a:lstStyle/>
          <a:p>
            <a:r>
              <a:rPr lang="en-US" dirty="0"/>
              <a:t> So there are two ways to think about our infrastructure- the </a:t>
            </a:r>
            <a:r>
              <a:rPr lang="en-US" b="1" dirty="0"/>
              <a:t>permanent</a:t>
            </a:r>
            <a:r>
              <a:rPr lang="en-US" dirty="0"/>
              <a:t> infrastructure- made up of our data storage and network, and the </a:t>
            </a:r>
            <a:r>
              <a:rPr lang="en-US" b="1" dirty="0"/>
              <a:t>ephemeral </a:t>
            </a:r>
            <a:r>
              <a:rPr lang="en-US" dirty="0"/>
              <a:t>infrastructure- made up of our resources and microservices.</a:t>
            </a:r>
          </a:p>
          <a:p>
            <a:r>
              <a:rPr lang="en-US" dirty="0"/>
              <a:t> In this upcoming section we’re going to set up our </a:t>
            </a:r>
            <a:r>
              <a:rPr lang="en-US" b="1" dirty="0"/>
              <a:t>permanent</a:t>
            </a:r>
            <a:r>
              <a:rPr lang="en-US" dirty="0"/>
              <a:t> or </a:t>
            </a:r>
            <a:r>
              <a:rPr lang="en-US" b="1" dirty="0"/>
              <a:t>foundational</a:t>
            </a:r>
            <a:r>
              <a:rPr lang="en-US" dirty="0"/>
              <a:t> infrastructure first– which is a good thing to do when you are creating a stack: where does your data go and where does your code live? </a:t>
            </a:r>
          </a:p>
        </p:txBody>
      </p:sp>
    </p:spTree>
    <p:extLst>
      <p:ext uri="{BB962C8B-B14F-4D97-AF65-F5344CB8AC3E}">
        <p14:creationId xmlns:p14="http://schemas.microsoft.com/office/powerpoint/2010/main" val="11056463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666BE-D670-924D-B664-147848DFB895}"/>
              </a:ext>
            </a:extLst>
          </p:cNvPr>
          <p:cNvSpPr>
            <a:spLocks noGrp="1"/>
          </p:cNvSpPr>
          <p:nvPr>
            <p:ph type="title"/>
          </p:nvPr>
        </p:nvSpPr>
        <p:spPr/>
        <p:txBody>
          <a:bodyPr/>
          <a:lstStyle/>
          <a:p>
            <a:r>
              <a:rPr lang="en-US" dirty="0"/>
              <a:t>Confused????	</a:t>
            </a:r>
          </a:p>
        </p:txBody>
      </p:sp>
      <p:sp>
        <p:nvSpPr>
          <p:cNvPr id="3" name="Text Placeholder 2">
            <a:extLst>
              <a:ext uri="{FF2B5EF4-FFF2-40B4-BE49-F238E27FC236}">
                <a16:creationId xmlns:a16="http://schemas.microsoft.com/office/drawing/2014/main" id="{B9242DFC-F5A2-8D47-B91F-6C768C75A009}"/>
              </a:ext>
            </a:extLst>
          </p:cNvPr>
          <p:cNvSpPr>
            <a:spLocks noGrp="1"/>
          </p:cNvSpPr>
          <p:nvPr>
            <p:ph type="body" idx="1"/>
          </p:nvPr>
        </p:nvSpPr>
        <p:spPr/>
        <p:txBody>
          <a:bodyPr/>
          <a:lstStyle/>
          <a:p>
            <a:r>
              <a:rPr lang="en-US" dirty="0"/>
              <a:t> GOOD! Ask Questions!!</a:t>
            </a:r>
          </a:p>
          <a:p>
            <a:pPr marL="177800" indent="0">
              <a:buNone/>
            </a:pPr>
            <a:endParaRPr lang="en-US" dirty="0"/>
          </a:p>
          <a:p>
            <a:pPr marL="177800" indent="0">
              <a:buNone/>
            </a:pPr>
            <a:endParaRPr lang="en-US" dirty="0"/>
          </a:p>
        </p:txBody>
      </p:sp>
      <p:pic>
        <p:nvPicPr>
          <p:cNvPr id="4" name="Picture 3">
            <a:extLst>
              <a:ext uri="{FF2B5EF4-FFF2-40B4-BE49-F238E27FC236}">
                <a16:creationId xmlns:a16="http://schemas.microsoft.com/office/drawing/2014/main" id="{E3912354-8C33-654C-B10E-1A55F4CA499E}"/>
              </a:ext>
            </a:extLst>
          </p:cNvPr>
          <p:cNvPicPr>
            <a:picLocks noChangeAspect="1"/>
          </p:cNvPicPr>
          <p:nvPr/>
        </p:nvPicPr>
        <p:blipFill>
          <a:blip r:embed="rId2"/>
          <a:stretch>
            <a:fillRect/>
          </a:stretch>
        </p:blipFill>
        <p:spPr>
          <a:xfrm>
            <a:off x="1849819" y="1979622"/>
            <a:ext cx="5202622" cy="4682360"/>
          </a:xfrm>
          <a:prstGeom prst="rect">
            <a:avLst/>
          </a:prstGeom>
        </p:spPr>
      </p:pic>
    </p:spTree>
    <p:extLst>
      <p:ext uri="{BB962C8B-B14F-4D97-AF65-F5344CB8AC3E}">
        <p14:creationId xmlns:p14="http://schemas.microsoft.com/office/powerpoint/2010/main" val="712452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a:t>Virtual Private Clouds</a:t>
            </a:r>
            <a:endParaRPr dirty="0"/>
          </a:p>
        </p:txBody>
      </p:sp>
      <p:sp>
        <p:nvSpPr>
          <p:cNvPr id="115" name="Shape 115"/>
          <p:cNvSpPr txBox="1">
            <a:spLocks noGrp="1"/>
          </p:cNvSpPr>
          <p:nvPr>
            <p:ph type="body" idx="1"/>
          </p:nvPr>
        </p:nvSpPr>
        <p:spPr>
          <a:xfrm>
            <a:off x="76200" y="1323004"/>
            <a:ext cx="8991600" cy="5077796"/>
          </a:xfrm>
          <a:prstGeom prst="rect">
            <a:avLst/>
          </a:prstGeom>
        </p:spPr>
        <p:txBody>
          <a:bodyPr lIns="91425" tIns="91425" rIns="91425" bIns="91425" anchor="t" anchorCtr="0">
            <a:noAutofit/>
          </a:bodyPr>
          <a:lstStyle/>
          <a:p>
            <a:pPr>
              <a:spcBef>
                <a:spcPts val="0"/>
              </a:spcBef>
            </a:pPr>
            <a:r>
              <a:rPr lang="en-US" dirty="0"/>
              <a:t> So yesterday we went over how to create unique resources using terraform files. We went over a very </a:t>
            </a:r>
            <a:r>
              <a:rPr lang="en-US" b="1" dirty="0"/>
              <a:t>basic</a:t>
            </a:r>
            <a:r>
              <a:rPr lang="en-US" dirty="0"/>
              <a:t> terraform setup for a single resource deployment. </a:t>
            </a:r>
          </a:p>
          <a:p>
            <a:pPr>
              <a:spcBef>
                <a:spcPts val="0"/>
              </a:spcBef>
            </a:pPr>
            <a:r>
              <a:rPr lang="en-US" dirty="0"/>
              <a:t> Obviously for large scale deployments of complex applications we’ll have to have a lot more than a single ec2 instance running (though it will work fine for a simple </a:t>
            </a:r>
            <a:r>
              <a:rPr lang="en-US" dirty="0" err="1"/>
              <a:t>wordpress</a:t>
            </a:r>
            <a:r>
              <a:rPr lang="en-US" dirty="0"/>
              <a:t> website)</a:t>
            </a:r>
          </a:p>
          <a:p>
            <a:pPr marL="603250" lvl="1" indent="0">
              <a:spcBef>
                <a:spcPts val="0"/>
              </a:spcBef>
              <a:buNone/>
            </a:pPr>
            <a:endParaRPr lang="en-US" dirty="0"/>
          </a:p>
        </p:txBody>
      </p:sp>
      <p:pic>
        <p:nvPicPr>
          <p:cNvPr id="1026" name="Picture 2" descr="4532590 (400×400) Techno, Coding, Techno Music">
            <a:hlinkClick r:id="rId3" tooltip="4532590 (400×400)"/>
            <a:extLst>
              <a:ext uri="{FF2B5EF4-FFF2-40B4-BE49-F238E27FC236}">
                <a16:creationId xmlns:a16="http://schemas.microsoft.com/office/drawing/2014/main" id="{F088F632-2030-9149-9BC2-7E8B268B3A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1831" y="4795345"/>
            <a:ext cx="1740338" cy="17403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70E94-948B-5A48-B38E-56831D272C50}"/>
              </a:ext>
            </a:extLst>
          </p:cNvPr>
          <p:cNvSpPr>
            <a:spLocks noGrp="1"/>
          </p:cNvSpPr>
          <p:nvPr>
            <p:ph type="title"/>
          </p:nvPr>
        </p:nvSpPr>
        <p:spPr/>
        <p:txBody>
          <a:bodyPr/>
          <a:lstStyle/>
          <a:p>
            <a:r>
              <a:rPr lang="en-US" dirty="0"/>
              <a:t>VPC access</a:t>
            </a:r>
          </a:p>
        </p:txBody>
      </p:sp>
      <p:sp>
        <p:nvSpPr>
          <p:cNvPr id="3" name="Text Placeholder 2">
            <a:extLst>
              <a:ext uri="{FF2B5EF4-FFF2-40B4-BE49-F238E27FC236}">
                <a16:creationId xmlns:a16="http://schemas.microsoft.com/office/drawing/2014/main" id="{2EF9B38D-042D-EB43-BA55-B54248DA2E33}"/>
              </a:ext>
            </a:extLst>
          </p:cNvPr>
          <p:cNvSpPr>
            <a:spLocks noGrp="1"/>
          </p:cNvSpPr>
          <p:nvPr>
            <p:ph type="body" idx="1"/>
          </p:nvPr>
        </p:nvSpPr>
        <p:spPr/>
        <p:txBody>
          <a:bodyPr/>
          <a:lstStyle/>
          <a:p>
            <a:r>
              <a:rPr lang="en-US" dirty="0"/>
              <a:t> So foundational to any stack is the network that it lives in. </a:t>
            </a:r>
            <a:r>
              <a:rPr lang="en-US" b="1" dirty="0"/>
              <a:t>Virtual Private Clouds</a:t>
            </a:r>
            <a:r>
              <a:rPr lang="en-US" dirty="0"/>
              <a:t> in AWS is how we create these networks. </a:t>
            </a:r>
          </a:p>
          <a:p>
            <a:r>
              <a:rPr lang="en-US" dirty="0"/>
              <a:t> VPCs isolate resources from each other whilst allowing for communication between resources within the same VPC. </a:t>
            </a:r>
          </a:p>
          <a:p>
            <a:r>
              <a:rPr lang="en-US" dirty="0"/>
              <a:t> You can also whitelist/blacklist IPs, create unique security groups, and mount assets within the VPC to improve performance.</a:t>
            </a:r>
          </a:p>
        </p:txBody>
      </p:sp>
      <p:pic>
        <p:nvPicPr>
          <p:cNvPr id="4" name="Picture 3">
            <a:extLst>
              <a:ext uri="{FF2B5EF4-FFF2-40B4-BE49-F238E27FC236}">
                <a16:creationId xmlns:a16="http://schemas.microsoft.com/office/drawing/2014/main" id="{4681D2E3-46C9-474A-85CD-6B071EC192AE}"/>
              </a:ext>
            </a:extLst>
          </p:cNvPr>
          <p:cNvPicPr>
            <a:picLocks noChangeAspect="1"/>
          </p:cNvPicPr>
          <p:nvPr/>
        </p:nvPicPr>
        <p:blipFill>
          <a:blip r:embed="rId2"/>
          <a:stretch>
            <a:fillRect/>
          </a:stretch>
        </p:blipFill>
        <p:spPr>
          <a:xfrm>
            <a:off x="4162096" y="5004942"/>
            <a:ext cx="2330449" cy="1599496"/>
          </a:xfrm>
          <a:prstGeom prst="rect">
            <a:avLst/>
          </a:prstGeom>
        </p:spPr>
      </p:pic>
    </p:spTree>
    <p:extLst>
      <p:ext uri="{BB962C8B-B14F-4D97-AF65-F5344CB8AC3E}">
        <p14:creationId xmlns:p14="http://schemas.microsoft.com/office/powerpoint/2010/main" val="2504071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CA22E-EBFF-5C44-9A00-EE5326D08C1C}"/>
              </a:ext>
            </a:extLst>
          </p:cNvPr>
          <p:cNvSpPr>
            <a:spLocks noGrp="1"/>
          </p:cNvSpPr>
          <p:nvPr>
            <p:ph type="title"/>
          </p:nvPr>
        </p:nvSpPr>
        <p:spPr/>
        <p:txBody>
          <a:bodyPr/>
          <a:lstStyle/>
          <a:p>
            <a:r>
              <a:rPr lang="en-US" dirty="0"/>
              <a:t>VPC Availability zones</a:t>
            </a:r>
          </a:p>
        </p:txBody>
      </p:sp>
      <p:sp>
        <p:nvSpPr>
          <p:cNvPr id="3" name="Text Placeholder 2">
            <a:extLst>
              <a:ext uri="{FF2B5EF4-FFF2-40B4-BE49-F238E27FC236}">
                <a16:creationId xmlns:a16="http://schemas.microsoft.com/office/drawing/2014/main" id="{EC65FFDB-822B-5940-AB3A-78539DEC37CF}"/>
              </a:ext>
            </a:extLst>
          </p:cNvPr>
          <p:cNvSpPr>
            <a:spLocks noGrp="1"/>
          </p:cNvSpPr>
          <p:nvPr>
            <p:ph type="body" idx="1"/>
          </p:nvPr>
        </p:nvSpPr>
        <p:spPr>
          <a:xfrm>
            <a:off x="76200" y="1371600"/>
            <a:ext cx="3917732" cy="5029199"/>
          </a:xfrm>
        </p:spPr>
        <p:txBody>
          <a:bodyPr/>
          <a:lstStyle/>
          <a:p>
            <a:r>
              <a:rPr lang="en-US" sz="2400" dirty="0"/>
              <a:t>A single VPC must have the ability to stretch across multiple availability zones in order to meet the requirements of a </a:t>
            </a:r>
            <a:r>
              <a:rPr lang="en-US" sz="2400" b="1" dirty="0"/>
              <a:t>Well Architected Framework</a:t>
            </a:r>
            <a:r>
              <a:rPr lang="en-US" sz="2400" dirty="0"/>
              <a:t> </a:t>
            </a:r>
          </a:p>
          <a:p>
            <a:r>
              <a:rPr lang="en-US" sz="2400" dirty="0"/>
              <a:t>So a single VPC acts as your network and then within it we have multiple IPv4 addresses that make up the CIDR block</a:t>
            </a:r>
          </a:p>
        </p:txBody>
      </p:sp>
      <p:pic>
        <p:nvPicPr>
          <p:cNvPr id="4" name="Picture 3">
            <a:extLst>
              <a:ext uri="{FF2B5EF4-FFF2-40B4-BE49-F238E27FC236}">
                <a16:creationId xmlns:a16="http://schemas.microsoft.com/office/drawing/2014/main" id="{F0AC4CB0-DCC5-524E-AA9D-CC71AF70843E}"/>
              </a:ext>
            </a:extLst>
          </p:cNvPr>
          <p:cNvPicPr>
            <a:picLocks noChangeAspect="1"/>
          </p:cNvPicPr>
          <p:nvPr/>
        </p:nvPicPr>
        <p:blipFill>
          <a:blip r:embed="rId2"/>
          <a:stretch>
            <a:fillRect/>
          </a:stretch>
        </p:blipFill>
        <p:spPr>
          <a:xfrm>
            <a:off x="4395951" y="1399977"/>
            <a:ext cx="4099034" cy="5043701"/>
          </a:xfrm>
          <a:prstGeom prst="rect">
            <a:avLst/>
          </a:prstGeom>
        </p:spPr>
      </p:pic>
    </p:spTree>
    <p:extLst>
      <p:ext uri="{BB962C8B-B14F-4D97-AF65-F5344CB8AC3E}">
        <p14:creationId xmlns:p14="http://schemas.microsoft.com/office/powerpoint/2010/main" val="1061179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F6D94-5B63-054E-B206-481855DC9B47}"/>
              </a:ext>
            </a:extLst>
          </p:cNvPr>
          <p:cNvSpPr>
            <a:spLocks noGrp="1"/>
          </p:cNvSpPr>
          <p:nvPr>
            <p:ph type="title"/>
          </p:nvPr>
        </p:nvSpPr>
        <p:spPr/>
        <p:txBody>
          <a:bodyPr/>
          <a:lstStyle/>
          <a:p>
            <a:r>
              <a:rPr lang="en-US" dirty="0"/>
              <a:t>VPC</a:t>
            </a:r>
          </a:p>
        </p:txBody>
      </p:sp>
      <p:pic>
        <p:nvPicPr>
          <p:cNvPr id="4" name="Picture 3">
            <a:extLst>
              <a:ext uri="{FF2B5EF4-FFF2-40B4-BE49-F238E27FC236}">
                <a16:creationId xmlns:a16="http://schemas.microsoft.com/office/drawing/2014/main" id="{4A6E84DC-52D5-3F4D-A36E-FC51E2ED3186}"/>
              </a:ext>
            </a:extLst>
          </p:cNvPr>
          <p:cNvPicPr>
            <a:picLocks noChangeAspect="1"/>
          </p:cNvPicPr>
          <p:nvPr/>
        </p:nvPicPr>
        <p:blipFill>
          <a:blip r:embed="rId2"/>
          <a:stretch>
            <a:fillRect/>
          </a:stretch>
        </p:blipFill>
        <p:spPr>
          <a:xfrm>
            <a:off x="381876" y="1568231"/>
            <a:ext cx="3738126" cy="3287548"/>
          </a:xfrm>
          <a:prstGeom prst="rect">
            <a:avLst/>
          </a:prstGeom>
        </p:spPr>
      </p:pic>
      <p:pic>
        <p:nvPicPr>
          <p:cNvPr id="6" name="Picture 5">
            <a:extLst>
              <a:ext uri="{FF2B5EF4-FFF2-40B4-BE49-F238E27FC236}">
                <a16:creationId xmlns:a16="http://schemas.microsoft.com/office/drawing/2014/main" id="{3AFC9E9E-EB19-5C43-949F-0ABBA9273DC8}"/>
              </a:ext>
            </a:extLst>
          </p:cNvPr>
          <p:cNvPicPr>
            <a:picLocks noChangeAspect="1"/>
          </p:cNvPicPr>
          <p:nvPr/>
        </p:nvPicPr>
        <p:blipFill>
          <a:blip r:embed="rId3"/>
          <a:stretch>
            <a:fillRect/>
          </a:stretch>
        </p:blipFill>
        <p:spPr>
          <a:xfrm>
            <a:off x="4120002" y="1568231"/>
            <a:ext cx="4738219" cy="3370569"/>
          </a:xfrm>
          <a:prstGeom prst="rect">
            <a:avLst/>
          </a:prstGeom>
        </p:spPr>
      </p:pic>
    </p:spTree>
    <p:extLst>
      <p:ext uri="{BB962C8B-B14F-4D97-AF65-F5344CB8AC3E}">
        <p14:creationId xmlns:p14="http://schemas.microsoft.com/office/powerpoint/2010/main" val="3864566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AC717-7FB7-B740-85DF-054388167E75}"/>
              </a:ext>
            </a:extLst>
          </p:cNvPr>
          <p:cNvSpPr>
            <a:spLocks noGrp="1"/>
          </p:cNvSpPr>
          <p:nvPr>
            <p:ph type="title"/>
          </p:nvPr>
        </p:nvSpPr>
        <p:spPr/>
        <p:txBody>
          <a:bodyPr/>
          <a:lstStyle/>
          <a:p>
            <a:r>
              <a:rPr lang="en-US" dirty="0"/>
              <a:t>VPC (continued)</a:t>
            </a:r>
          </a:p>
        </p:txBody>
      </p:sp>
      <p:pic>
        <p:nvPicPr>
          <p:cNvPr id="6" name="Picture 5">
            <a:extLst>
              <a:ext uri="{FF2B5EF4-FFF2-40B4-BE49-F238E27FC236}">
                <a16:creationId xmlns:a16="http://schemas.microsoft.com/office/drawing/2014/main" id="{DC2C9C67-94B5-6944-8574-DEFFBC180825}"/>
              </a:ext>
            </a:extLst>
          </p:cNvPr>
          <p:cNvPicPr>
            <a:picLocks noChangeAspect="1"/>
          </p:cNvPicPr>
          <p:nvPr/>
        </p:nvPicPr>
        <p:blipFill>
          <a:blip r:embed="rId2"/>
          <a:stretch>
            <a:fillRect/>
          </a:stretch>
        </p:blipFill>
        <p:spPr>
          <a:xfrm>
            <a:off x="4405647" y="1492469"/>
            <a:ext cx="4190620" cy="4955628"/>
          </a:xfrm>
          <a:prstGeom prst="rect">
            <a:avLst/>
          </a:prstGeom>
        </p:spPr>
      </p:pic>
      <p:sp>
        <p:nvSpPr>
          <p:cNvPr id="7" name="Text Placeholder 2">
            <a:extLst>
              <a:ext uri="{FF2B5EF4-FFF2-40B4-BE49-F238E27FC236}">
                <a16:creationId xmlns:a16="http://schemas.microsoft.com/office/drawing/2014/main" id="{CA39D599-7788-CF49-A3B5-D60BE1A7800F}"/>
              </a:ext>
            </a:extLst>
          </p:cNvPr>
          <p:cNvSpPr>
            <a:spLocks noGrp="1"/>
          </p:cNvSpPr>
          <p:nvPr>
            <p:ph type="body" idx="1"/>
          </p:nvPr>
        </p:nvSpPr>
        <p:spPr>
          <a:xfrm>
            <a:off x="76200" y="1371600"/>
            <a:ext cx="3917732" cy="5029199"/>
          </a:xfrm>
        </p:spPr>
        <p:txBody>
          <a:bodyPr/>
          <a:lstStyle/>
          <a:p>
            <a:r>
              <a:rPr lang="en-US" sz="2400" dirty="0"/>
              <a:t>In the example on the right we have 3 subnets in a single VPC:</a:t>
            </a:r>
          </a:p>
          <a:p>
            <a:pPr lvl="1"/>
            <a:r>
              <a:rPr lang="en-US" sz="1900" dirty="0"/>
              <a:t>Subnet 1 is public (accessible to the internet)</a:t>
            </a:r>
          </a:p>
          <a:p>
            <a:pPr lvl="1"/>
            <a:r>
              <a:rPr lang="en-US" sz="1900" dirty="0"/>
              <a:t>Subnet 2 is private (accessible only from within the VPC)</a:t>
            </a:r>
          </a:p>
          <a:p>
            <a:pPr lvl="1"/>
            <a:r>
              <a:rPr lang="en-US" sz="1900" dirty="0"/>
              <a:t> Subnet 3 is within a separate site VPN connection (Site-to-site in AWS terminology)</a:t>
            </a:r>
          </a:p>
        </p:txBody>
      </p:sp>
    </p:spTree>
    <p:extLst>
      <p:ext uri="{BB962C8B-B14F-4D97-AF65-F5344CB8AC3E}">
        <p14:creationId xmlns:p14="http://schemas.microsoft.com/office/powerpoint/2010/main" val="670059518"/>
      </p:ext>
    </p:extLst>
  </p:cSld>
  <p:clrMapOvr>
    <a:masterClrMapping/>
  </p:clrMapOvr>
</p:sld>
</file>

<file path=ppt/theme/theme1.xml><?xml version="1.0" encoding="utf-8"?>
<a:theme xmlns:a="http://schemas.openxmlformats.org/drawingml/2006/main" name="Default Theme">
  <a:themeElements>
    <a:clrScheme name="">
      <a:dk1>
        <a:srgbClr val="000000"/>
      </a:dk1>
      <a:lt1>
        <a:srgbClr val="FFFFFF"/>
      </a:lt1>
      <a:dk2>
        <a:srgbClr val="AC4509"/>
      </a:dk2>
      <a:lt2>
        <a:srgbClr val="5F5F5F"/>
      </a:lt2>
      <a:accent1>
        <a:srgbClr val="F27C14"/>
      </a:accent1>
      <a:accent2>
        <a:srgbClr val="F09B60"/>
      </a:accent2>
      <a:accent3>
        <a:srgbClr val="FFFFFF"/>
      </a:accent3>
      <a:accent4>
        <a:srgbClr val="000000"/>
      </a:accent4>
      <a:accent5>
        <a:srgbClr val="F7BFAA"/>
      </a:accent5>
      <a:accent6>
        <a:srgbClr val="D98C56"/>
      </a:accent6>
      <a:hlink>
        <a:srgbClr val="B33709"/>
      </a:hlink>
      <a:folHlink>
        <a:srgbClr val="CC401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39286</TotalTime>
  <Words>2586</Words>
  <Application>Microsoft Macintosh PowerPoint</Application>
  <PresentationFormat>On-screen Show (4:3)</PresentationFormat>
  <Paragraphs>161</Paragraphs>
  <Slides>40</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Calibri</vt:lpstr>
      <vt:lpstr>Noto Symbol</vt:lpstr>
      <vt:lpstr>Default Theme</vt:lpstr>
      <vt:lpstr>AWS Systems Operations 21 May 2019 Fernando Pombeiro</vt:lpstr>
      <vt:lpstr>VPCs</vt:lpstr>
      <vt:lpstr>Infrastructure philosophy</vt:lpstr>
      <vt:lpstr>Ephemeral vs permanent infrastructure</vt:lpstr>
      <vt:lpstr>Virtual Private Clouds</vt:lpstr>
      <vt:lpstr>VPC access</vt:lpstr>
      <vt:lpstr>VPC Availability zones</vt:lpstr>
      <vt:lpstr>VPC</vt:lpstr>
      <vt:lpstr>VPC (continued)</vt:lpstr>
      <vt:lpstr>NATS in VPCs</vt:lpstr>
      <vt:lpstr>VPC Subnets (continued)</vt:lpstr>
      <vt:lpstr>Creating a VPC and subnets</vt:lpstr>
      <vt:lpstr>Routing Tables</vt:lpstr>
      <vt:lpstr>VPC and routing tables</vt:lpstr>
      <vt:lpstr>VPCs and Security Groups</vt:lpstr>
      <vt:lpstr>Creating a basic VPC in the console</vt:lpstr>
      <vt:lpstr>Creating a VPC in the console</vt:lpstr>
      <vt:lpstr>VPC from console</vt:lpstr>
      <vt:lpstr>VPC Deployment</vt:lpstr>
      <vt:lpstr>Launching your VPC</vt:lpstr>
      <vt:lpstr>Security Groups</vt:lpstr>
      <vt:lpstr>Security Groups (continued)</vt:lpstr>
      <vt:lpstr>Final word on security groups</vt:lpstr>
      <vt:lpstr>VPC Final word</vt:lpstr>
      <vt:lpstr>Destroy your VPC</vt:lpstr>
      <vt:lpstr>S3 Buckets</vt:lpstr>
      <vt:lpstr>Data foundations for applications</vt:lpstr>
      <vt:lpstr>Managing data in AWS</vt:lpstr>
      <vt:lpstr>Data Philosophy</vt:lpstr>
      <vt:lpstr>S3 Buckets</vt:lpstr>
      <vt:lpstr>What are s3 buckets?</vt:lpstr>
      <vt:lpstr>S3 filesystem structure for data</vt:lpstr>
      <vt:lpstr>Getting Data INTO your filesystem</vt:lpstr>
      <vt:lpstr> More getting data into s3</vt:lpstr>
      <vt:lpstr>Levels of data</vt:lpstr>
      <vt:lpstr>Data Levels (continued)</vt:lpstr>
      <vt:lpstr>Putting data in S3</vt:lpstr>
      <vt:lpstr>Elasticache</vt:lpstr>
      <vt:lpstr>But what about data I’m using? </vt:lpstr>
      <vt:lpstr>Confused????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ELK Stack iTriage | 10/4/2016</dc:title>
  <cp:lastModifiedBy>Pombeiro, Fernando</cp:lastModifiedBy>
  <cp:revision>243</cp:revision>
  <dcterms:modified xsi:type="dcterms:W3CDTF">2019-05-15T21:53:16Z</dcterms:modified>
</cp:coreProperties>
</file>